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Default Extension="pptx" ContentType="application/vnd.openxmlformats-officedocument.presentationml.presentation"/>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73" r:id="rId2"/>
    <p:sldId id="302" r:id="rId3"/>
    <p:sldId id="303" r:id="rId4"/>
    <p:sldId id="312" r:id="rId5"/>
    <p:sldId id="313" r:id="rId6"/>
    <p:sldId id="315" r:id="rId7"/>
    <p:sldId id="316" r:id="rId8"/>
    <p:sldId id="317" r:id="rId9"/>
    <p:sldId id="318" r:id="rId10"/>
    <p:sldId id="314" r:id="rId11"/>
    <p:sldId id="319" r:id="rId12"/>
    <p:sldId id="321" r:id="rId13"/>
    <p:sldId id="322" r:id="rId14"/>
    <p:sldId id="323" r:id="rId15"/>
    <p:sldId id="320" r:id="rId16"/>
    <p:sldId id="305" r:id="rId17"/>
    <p:sldId id="311" r:id="rId18"/>
    <p:sldId id="306" r:id="rId19"/>
    <p:sldId id="310" r:id="rId20"/>
    <p:sldId id="307" r:id="rId21"/>
    <p:sldId id="308" r:id="rId22"/>
    <p:sldId id="309" r:id="rId23"/>
    <p:sldId id="324" r:id="rId24"/>
    <p:sldId id="329" r:id="rId25"/>
    <p:sldId id="328" r:id="rId26"/>
    <p:sldId id="330" r:id="rId27"/>
    <p:sldId id="331" r:id="rId28"/>
    <p:sldId id="325" r:id="rId29"/>
    <p:sldId id="332" r:id="rId30"/>
    <p:sldId id="326" r:id="rId31"/>
    <p:sldId id="327" r:id="rId32"/>
    <p:sldId id="333" r:id="rId33"/>
    <p:sldId id="334" r:id="rId34"/>
    <p:sldId id="335" r:id="rId35"/>
    <p:sldId id="336" r:id="rId36"/>
    <p:sldId id="337" r:id="rId37"/>
    <p:sldId id="338" r:id="rId38"/>
    <p:sldId id="339" r:id="rId39"/>
    <p:sldId id="340" r:id="rId40"/>
    <p:sldId id="341" r:id="rId41"/>
    <p:sldId id="342" r:id="rId42"/>
    <p:sldId id="343" r:id="rId43"/>
    <p:sldId id="344" r:id="rId44"/>
    <p:sldId id="345" r:id="rId45"/>
    <p:sldId id="349" r:id="rId46"/>
    <p:sldId id="347" r:id="rId47"/>
    <p:sldId id="348" r:id="rId48"/>
    <p:sldId id="350" r:id="rId49"/>
    <p:sldId id="351" r:id="rId50"/>
    <p:sldId id="352" r:id="rId51"/>
    <p:sldId id="353" r:id="rId52"/>
    <p:sldId id="354" r:id="rId53"/>
    <p:sldId id="355" r:id="rId54"/>
    <p:sldId id="356" r:id="rId55"/>
    <p:sldId id="357" r:id="rId56"/>
    <p:sldId id="358" r:id="rId57"/>
    <p:sldId id="300" r:id="rId58"/>
    <p:sldId id="301" r:id="rId59"/>
    <p:sldId id="359" r:id="rId60"/>
    <p:sldId id="346" r:id="rId61"/>
    <p:sldId id="360" r:id="rId62"/>
    <p:sldId id="361" r:id="rId63"/>
    <p:sldId id="362" r:id="rId64"/>
    <p:sldId id="363" r:id="rId65"/>
    <p:sldId id="364" r:id="rId66"/>
    <p:sldId id="365" r:id="rId67"/>
    <p:sldId id="280" r:id="rId68"/>
    <p:sldId id="366" r:id="rId69"/>
    <p:sldId id="367" r:id="rId70"/>
    <p:sldId id="376" r:id="rId71"/>
    <p:sldId id="368" r:id="rId72"/>
    <p:sldId id="369" r:id="rId73"/>
    <p:sldId id="370" r:id="rId74"/>
    <p:sldId id="371" r:id="rId75"/>
    <p:sldId id="372" r:id="rId76"/>
    <p:sldId id="373" r:id="rId77"/>
    <p:sldId id="374" r:id="rId78"/>
    <p:sldId id="375" r:id="rId79"/>
    <p:sldId id="275" r:id="rId80"/>
    <p:sldId id="271" r:id="rId81"/>
    <p:sldId id="377" r:id="rId82"/>
    <p:sldId id="378" r:id="rId83"/>
    <p:sldId id="379" r:id="rId84"/>
    <p:sldId id="383" r:id="rId85"/>
    <p:sldId id="382" r:id="rId86"/>
    <p:sldId id="381" r:id="rId87"/>
    <p:sldId id="380" r:id="rId88"/>
    <p:sldId id="282" r:id="rId89"/>
    <p:sldId id="283" r:id="rId90"/>
    <p:sldId id="284" r:id="rId91"/>
    <p:sldId id="285" r:id="rId92"/>
    <p:sldId id="286" r:id="rId93"/>
    <p:sldId id="276" r:id="rId94"/>
    <p:sldId id="272" r:id="rId95"/>
    <p:sldId id="290" r:id="rId96"/>
    <p:sldId id="287" r:id="rId97"/>
    <p:sldId id="288" r:id="rId98"/>
    <p:sldId id="289" r:id="rId99"/>
    <p:sldId id="278" r:id="rId100"/>
    <p:sldId id="269" r:id="rId101"/>
    <p:sldId id="292" r:id="rId102"/>
    <p:sldId id="297" r:id="rId103"/>
    <p:sldId id="293" r:id="rId104"/>
    <p:sldId id="294" r:id="rId105"/>
    <p:sldId id="295" r:id="rId106"/>
    <p:sldId id="296" r:id="rId107"/>
    <p:sldId id="274" r:id="rId108"/>
    <p:sldId id="268" r:id="rId109"/>
    <p:sldId id="260" r:id="rId110"/>
    <p:sldId id="261" r:id="rId111"/>
    <p:sldId id="262" r:id="rId112"/>
    <p:sldId id="263" r:id="rId113"/>
    <p:sldId id="264" r:id="rId114"/>
    <p:sldId id="265" r:id="rId115"/>
    <p:sldId id="266" r:id="rId116"/>
    <p:sldId id="267" r:id="rId117"/>
    <p:sldId id="291" r:id="rId118"/>
    <p:sldId id="259" r:id="rId119"/>
    <p:sldId id="256" r:id="rId120"/>
    <p:sldId id="257" r:id="rId121"/>
    <p:sldId id="258" r:id="rId122"/>
    <p:sldId id="298" r:id="rId123"/>
    <p:sldId id="304" r:id="rId1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94602" autoAdjust="0"/>
  </p:normalViewPr>
  <p:slideViewPr>
    <p:cSldViewPr>
      <p:cViewPr>
        <p:scale>
          <a:sx n="60" d="100"/>
          <a:sy n="60" d="100"/>
        </p:scale>
        <p:origin x="-504" y="-283"/>
      </p:cViewPr>
      <p:guideLst>
        <p:guide orient="horz" pos="2160"/>
        <p:guide pos="2880"/>
      </p:guideLst>
    </p:cSldViewPr>
  </p:slideViewPr>
  <p:outlineViewPr>
    <p:cViewPr>
      <p:scale>
        <a:sx n="33" d="100"/>
        <a:sy n="33" d="100"/>
      </p:scale>
      <p:origin x="0" y="355"/>
    </p:cViewPr>
  </p:outlineViewPr>
  <p:notesTextViewPr>
    <p:cViewPr>
      <p:scale>
        <a:sx n="100" d="100"/>
        <a:sy n="100" d="100"/>
      </p:scale>
      <p:origin x="0" y="0"/>
    </p:cViewPr>
  </p:notesTextViewPr>
  <p:sorterViewPr>
    <p:cViewPr>
      <p:scale>
        <a:sx n="66" d="100"/>
        <a:sy n="66" d="100"/>
      </p:scale>
      <p:origin x="0" y="2923"/>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6C1236C-EE7F-454F-8949-8980FA38D149}" type="datetimeFigureOut">
              <a:rPr lang="en-US" smtClean="0"/>
              <a:pPr/>
              <a:t>5/13/2010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0FF9F-1502-4BF5-AAE8-AE4866AF609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C1236C-EE7F-454F-8949-8980FA38D149}" type="datetimeFigureOut">
              <a:rPr lang="en-US" smtClean="0"/>
              <a:pPr/>
              <a:t>5/13/2010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0FF9F-1502-4BF5-AAE8-AE4866AF609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C1236C-EE7F-454F-8949-8980FA38D149}" type="datetimeFigureOut">
              <a:rPr lang="en-US" smtClean="0"/>
              <a:pPr/>
              <a:t>5/13/2010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0FF9F-1502-4BF5-AAE8-AE4866AF609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C1236C-EE7F-454F-8949-8980FA38D149}" type="datetimeFigureOut">
              <a:rPr lang="en-US" smtClean="0"/>
              <a:pPr/>
              <a:t>5/13/2010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0FF9F-1502-4BF5-AAE8-AE4866AF609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C1236C-EE7F-454F-8949-8980FA38D149}" type="datetimeFigureOut">
              <a:rPr lang="en-US" smtClean="0"/>
              <a:pPr/>
              <a:t>5/13/2010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0FF9F-1502-4BF5-AAE8-AE4866AF609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6C1236C-EE7F-454F-8949-8980FA38D149}" type="datetimeFigureOut">
              <a:rPr lang="en-US" smtClean="0"/>
              <a:pPr/>
              <a:t>5/13/2010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0FF9F-1502-4BF5-AAE8-AE4866AF609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6C1236C-EE7F-454F-8949-8980FA38D149}" type="datetimeFigureOut">
              <a:rPr lang="en-US" smtClean="0"/>
              <a:pPr/>
              <a:t>5/13/2010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80FF9F-1502-4BF5-AAE8-AE4866AF609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6C1236C-EE7F-454F-8949-8980FA38D149}" type="datetimeFigureOut">
              <a:rPr lang="en-US" smtClean="0"/>
              <a:pPr/>
              <a:t>5/13/2010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80FF9F-1502-4BF5-AAE8-AE4866AF609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C1236C-EE7F-454F-8949-8980FA38D149}" type="datetimeFigureOut">
              <a:rPr lang="en-US" smtClean="0"/>
              <a:pPr/>
              <a:t>5/13/2010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80FF9F-1502-4BF5-AAE8-AE4866AF609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1236C-EE7F-454F-8949-8980FA38D149}" type="datetimeFigureOut">
              <a:rPr lang="en-US" smtClean="0"/>
              <a:pPr/>
              <a:t>5/13/2010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0FF9F-1502-4BF5-AAE8-AE4866AF609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1236C-EE7F-454F-8949-8980FA38D149}" type="datetimeFigureOut">
              <a:rPr lang="en-US" smtClean="0"/>
              <a:pPr/>
              <a:t>5/13/2010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0FF9F-1502-4BF5-AAE8-AE4866AF609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1236C-EE7F-454F-8949-8980FA38D149}" type="datetimeFigureOut">
              <a:rPr lang="en-US" smtClean="0"/>
              <a:pPr/>
              <a:t>5/13/2010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0FF9F-1502-4BF5-AAE8-AE4866AF609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hyperlink" Target="http://research.microsoft.com/rpp" TargetMode="External"/><Relationship Id="rId4" Type="http://schemas.openxmlformats.org/officeDocument/2006/relationships/hyperlink" Target="http://research.microsoft.com/is"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139.jpeg"/><Relationship Id="rId13" Type="http://schemas.openxmlformats.org/officeDocument/2006/relationships/hyperlink" Target="http://www.cs.umd.edu/hcil/" TargetMode="External"/><Relationship Id="rId3" Type="http://schemas.openxmlformats.org/officeDocument/2006/relationships/image" Target="../media/image69.png"/><Relationship Id="rId7" Type="http://schemas.openxmlformats.org/officeDocument/2006/relationships/image" Target="http://www.cs.cornell.edu/~danco/images/Cosley-150.jpg" TargetMode="External"/><Relationship Id="rId12" Type="http://schemas.openxmlformats.org/officeDocument/2006/relationships/hyperlink" Target="http://casci.umd.edu/" TargetMode="External"/><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138.jpeg"/><Relationship Id="rId11" Type="http://schemas.openxmlformats.org/officeDocument/2006/relationships/image" Target="http://www.coms.ohiou.edu/Websites/coms/Images/Faculty%20Pictures/LauraBlack_web.jpg" TargetMode="External"/><Relationship Id="rId5" Type="http://schemas.openxmlformats.org/officeDocument/2006/relationships/image" Target="../media/image137.jpeg"/><Relationship Id="rId10" Type="http://schemas.openxmlformats.org/officeDocument/2006/relationships/image" Target="../media/image140.jpeg"/><Relationship Id="rId4" Type="http://schemas.openxmlformats.org/officeDocument/2006/relationships/image" Target="../media/image136.png"/><Relationship Id="rId9" Type="http://schemas.openxmlformats.org/officeDocument/2006/relationships/image" Target="http://umd.academia.edu/media/Derek.Hansen_Umd.86096.jpg?1258676993" TargetMode="External"/></Relationships>
</file>

<file path=ppt/slides/_rels/slide11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casci.umd.edu/" TargetMode="External"/><Relationship Id="rId13" Type="http://schemas.openxmlformats.org/officeDocument/2006/relationships/hyperlink" Target="http://www.connectedaction.net/" TargetMode="External"/><Relationship Id="rId3" Type="http://schemas.openxmlformats.org/officeDocument/2006/relationships/image" Target="../media/image2.jpeg"/><Relationship Id="rId7" Type="http://schemas.openxmlformats.org/officeDocument/2006/relationships/image" Target="../media/image7.png"/><Relationship Id="rId12" Type="http://schemas.openxmlformats.org/officeDocument/2006/relationships/hyperlink" Target="http://mitpress.mit.edu/leonardoslaptop"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hyperlink" Target="http://www.cs.umd.edu/~ben" TargetMode="External"/><Relationship Id="rId5" Type="http://schemas.openxmlformats.org/officeDocument/2006/relationships/image" Target="../media/image5.jpeg"/><Relationship Id="rId10" Type="http://schemas.openxmlformats.org/officeDocument/2006/relationships/hyperlink" Target="http://stiet.si.umich.edu/" TargetMode="External"/><Relationship Id="rId4" Type="http://schemas.openxmlformats.org/officeDocument/2006/relationships/image" Target="../media/image3.png"/><Relationship Id="rId9" Type="http://schemas.openxmlformats.org/officeDocument/2006/relationships/hyperlink" Target="http://www.cs.umd.edu/hci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Office_PowerPoint_Presentation1.pptx"/><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hyperlink" Target="http://www.vlad43210.com/" TargetMode="External"/><Relationship Id="rId4" Type="http://schemas.openxmlformats.org/officeDocument/2006/relationships/image" Target="../media/image92.jpeg"/></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02.gif"/></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hyperlink" Target="http://voson.anu.edu.au/"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Marc A. Smith\Documents\My Dropbox\_2010 - Book - Analyzing Social Media Networks\Figures\Author Thumbnails\Shneiderman-portrait.JPG"/>
          <p:cNvPicPr>
            <a:picLocks noChangeAspect="1" noChangeArrowheads="1"/>
          </p:cNvPicPr>
          <p:nvPr/>
        </p:nvPicPr>
        <p:blipFill>
          <a:blip r:embed="rId2" cstate="print"/>
          <a:srcRect/>
          <a:stretch>
            <a:fillRect/>
          </a:stretch>
        </p:blipFill>
        <p:spPr bwMode="auto">
          <a:xfrm>
            <a:off x="0" y="3048000"/>
            <a:ext cx="1400780" cy="1869094"/>
          </a:xfrm>
          <a:prstGeom prst="rect">
            <a:avLst/>
          </a:prstGeom>
          <a:noFill/>
        </p:spPr>
      </p:pic>
      <p:pic>
        <p:nvPicPr>
          <p:cNvPr id="31747" name="Picture 3" descr="C:\Users\Marc A. Smith\Documents\My Dropbox\_2010 - Book - Analyzing Social Media Networks\Figures\Author Thumbnails\Hansen-portrait.jpg"/>
          <p:cNvPicPr>
            <a:picLocks noChangeAspect="1" noChangeArrowheads="1"/>
          </p:cNvPicPr>
          <p:nvPr/>
        </p:nvPicPr>
        <p:blipFill>
          <a:blip r:embed="rId3" cstate="print"/>
          <a:srcRect/>
          <a:stretch>
            <a:fillRect/>
          </a:stretch>
        </p:blipFill>
        <p:spPr bwMode="auto">
          <a:xfrm>
            <a:off x="0" y="0"/>
            <a:ext cx="1681486" cy="1828800"/>
          </a:xfrm>
          <a:prstGeom prst="rect">
            <a:avLst/>
          </a:prstGeom>
          <a:noFill/>
        </p:spPr>
      </p:pic>
      <p:pic>
        <p:nvPicPr>
          <p:cNvPr id="31748" name="Picture 4" descr="C:\Users\Marc A. Smith\Documents\My Dropbox\_2010 - Book - Analyzing Social Media Networks\Figures\Author Thumbnails\Marc_Smith.png"/>
          <p:cNvPicPr>
            <a:picLocks noChangeAspect="1" noChangeArrowheads="1"/>
          </p:cNvPicPr>
          <p:nvPr/>
        </p:nvPicPr>
        <p:blipFill>
          <a:blip r:embed="rId4" cstate="print"/>
          <a:srcRect/>
          <a:stretch>
            <a:fillRect/>
          </a:stretch>
        </p:blipFill>
        <p:spPr bwMode="auto">
          <a:xfrm>
            <a:off x="0" y="4932362"/>
            <a:ext cx="1844675" cy="1849438"/>
          </a:xfrm>
          <a:prstGeom prst="rect">
            <a:avLst/>
          </a:prstGeom>
          <a:noFill/>
        </p:spPr>
      </p:pic>
      <p:pic>
        <p:nvPicPr>
          <p:cNvPr id="5" name="Picture 4" descr="COVER-Hansen4_22.jpg"/>
          <p:cNvPicPr>
            <a:picLocks noChangeAspect="1"/>
          </p:cNvPicPr>
          <p:nvPr/>
        </p:nvPicPr>
        <p:blipFill>
          <a:blip r:embed="rId5" cstate="print"/>
          <a:stretch>
            <a:fillRect/>
          </a:stretch>
        </p:blipFill>
        <p:spPr>
          <a:xfrm>
            <a:off x="3583459" y="0"/>
            <a:ext cx="5560541" cy="6858000"/>
          </a:xfrm>
          <a:prstGeom prst="rect">
            <a:avLst/>
          </a:prstGeom>
        </p:spPr>
      </p:pic>
      <p:pic>
        <p:nvPicPr>
          <p:cNvPr id="31749" name="Picture 5" descr="C:\Users\Marc A. Smith\Documents\My Dropbox\_Blog - Connected Action\2010 -  University of Maryland - Logo.png.jpg"/>
          <p:cNvPicPr>
            <a:picLocks noChangeAspect="1" noChangeArrowheads="1"/>
          </p:cNvPicPr>
          <p:nvPr/>
        </p:nvPicPr>
        <p:blipFill>
          <a:blip r:embed="rId6" cstate="print"/>
          <a:srcRect/>
          <a:stretch>
            <a:fillRect/>
          </a:stretch>
        </p:blipFill>
        <p:spPr bwMode="auto">
          <a:xfrm>
            <a:off x="0" y="1828800"/>
            <a:ext cx="2590800" cy="610646"/>
          </a:xfrm>
          <a:prstGeom prst="rect">
            <a:avLst/>
          </a:prstGeom>
          <a:noFill/>
        </p:spPr>
      </p:pic>
      <p:pic>
        <p:nvPicPr>
          <p:cNvPr id="31750" name="Picture 6" descr="C:\Users\Marc A. Smith\Documents\My Dropbox\_Blog - Connected Action\2009 - Connected Action Logo.png"/>
          <p:cNvPicPr>
            <a:picLocks noChangeAspect="1" noChangeArrowheads="1"/>
          </p:cNvPicPr>
          <p:nvPr/>
        </p:nvPicPr>
        <p:blipFill>
          <a:blip r:embed="rId7" cstate="print"/>
          <a:srcRect/>
          <a:stretch>
            <a:fillRect/>
          </a:stretch>
        </p:blipFill>
        <p:spPr bwMode="auto">
          <a:xfrm>
            <a:off x="1828800" y="5776912"/>
            <a:ext cx="1458181" cy="1081088"/>
          </a:xfrm>
          <a:prstGeom prst="rect">
            <a:avLst/>
          </a:prstGeom>
          <a:noFill/>
        </p:spPr>
      </p:pic>
      <p:pic>
        <p:nvPicPr>
          <p:cNvPr id="31751" name="Picture 7" descr="C:\Users\Marc A. Smith\Documents\My Dropbox\_Blog - Connected Action\2010 -  University of Maryland - HCIL - Logo.png"/>
          <p:cNvPicPr>
            <a:picLocks noChangeAspect="1" noChangeArrowheads="1"/>
          </p:cNvPicPr>
          <p:nvPr/>
        </p:nvPicPr>
        <p:blipFill>
          <a:blip r:embed="rId8" cstate="print"/>
          <a:srcRect/>
          <a:stretch>
            <a:fillRect/>
          </a:stretch>
        </p:blipFill>
        <p:spPr bwMode="auto">
          <a:xfrm>
            <a:off x="0" y="2438400"/>
            <a:ext cx="1806575" cy="655638"/>
          </a:xfrm>
          <a:prstGeom prst="rect">
            <a:avLst/>
          </a:prstGeom>
          <a:noFill/>
        </p:spPr>
      </p:pic>
      <p:sp>
        <p:nvSpPr>
          <p:cNvPr id="9" name="Rounded Rectangle 8"/>
          <p:cNvSpPr/>
          <p:nvPr/>
        </p:nvSpPr>
        <p:spPr>
          <a:xfrm>
            <a:off x="2057400" y="2819400"/>
            <a:ext cx="19050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Forthcoming, Summer 2010</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C:\Users\Marc A. Smith\Documents\My Dropbox\_2010 - Book - Analyzing Social Media Networks\Figures\CH4 Layout\4.4_graph_highlighted.PNG"/>
          <p:cNvPicPr>
            <a:picLocks noChangeAspect="1" noChangeArrowheads="1"/>
          </p:cNvPicPr>
          <p:nvPr/>
        </p:nvPicPr>
        <p:blipFill>
          <a:blip r:embed="rId2" cstate="print"/>
          <a:srcRect/>
          <a:stretch>
            <a:fillRect/>
          </a:stretch>
        </p:blipFill>
        <p:spPr bwMode="auto">
          <a:xfrm>
            <a:off x="0" y="0"/>
            <a:ext cx="7212013" cy="5019675"/>
          </a:xfrm>
          <a:prstGeom prst="rect">
            <a:avLst/>
          </a:prstGeom>
          <a:noFill/>
        </p:spPr>
      </p:pic>
      <p:sp>
        <p:nvSpPr>
          <p:cNvPr id="11265" name="Rectangle 1"/>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4.4: Clicking on row 5 in NodeXL (Ann and Carol) highlights their friendship edge in the graph pane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28600" y="3429000"/>
            <a:ext cx="17526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Users\Marc A. Smith\Documents\My Dropbox\_Blog - Connected Action\flickr-yahoo-logo.png.v2.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2486028" y="2954338"/>
            <a:ext cx="4219572" cy="703262"/>
          </a:xfrm>
          <a:prstGeom prst="rect">
            <a:avLst/>
          </a:prstGeom>
          <a:noFill/>
        </p:spPr>
      </p:pic>
      <p:sp>
        <p:nvSpPr>
          <p:cNvPr id="4" name="Rectangle 3"/>
          <p:cNvSpPr/>
          <p:nvPr/>
        </p:nvSpPr>
        <p:spPr>
          <a:xfrm>
            <a:off x="228600" y="609600"/>
            <a:ext cx="1752600" cy="2514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C:\Users\Marc A. Smith\Documents\My Dropbox\_2010 - Book - Analyzing Social Media Networks\rodrigues_headshot_asmn.jpg"/>
          <p:cNvPicPr>
            <a:picLocks noChangeAspect="1" noChangeArrowheads="1"/>
          </p:cNvPicPr>
          <p:nvPr/>
        </p:nvPicPr>
        <p:blipFill>
          <a:blip r:embed="rId3" cstate="print"/>
          <a:srcRect/>
          <a:stretch>
            <a:fillRect/>
          </a:stretch>
        </p:blipFill>
        <p:spPr bwMode="auto">
          <a:xfrm>
            <a:off x="76200" y="762000"/>
            <a:ext cx="1778000" cy="2540000"/>
          </a:xfrm>
          <a:prstGeom prst="rect">
            <a:avLst/>
          </a:prstGeom>
          <a:noFill/>
        </p:spPr>
      </p:pic>
      <p:sp>
        <p:nvSpPr>
          <p:cNvPr id="23555" name="Rectangle 3"/>
          <p:cNvSpPr>
            <a:spLocks noChangeArrowheads="1"/>
          </p:cNvSpPr>
          <p:nvPr/>
        </p:nvSpPr>
        <p:spPr bwMode="auto">
          <a:xfrm>
            <a:off x="2133600" y="865258"/>
            <a:ext cx="6096000" cy="18158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Eduarda Mendes Rodrigues </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is an Assistant Professor of Informatics Engineering at the University of Porto, Portugal. Her research interests lie in the broad areas of data mining and web information retrieval. In particular, her current research is focused on the interplay between social sciences and web technologies, aiming to develop effective data mining techniques for characterizing user behavior in online communities and improving information retrieval in social media. She holds a Ph.D. in Electronic &amp; Electrical Engineering from University College London, UK.</a:t>
            </a:r>
            <a:endParaRPr kumimoji="0" lang="en-US" sz="2400" b="0" i="0" u="none" strike="noStrike" cap="none" normalizeH="0" baseline="0" dirty="0" smtClean="0">
              <a:ln>
                <a:noFill/>
              </a:ln>
              <a:solidFill>
                <a:schemeClr val="tx1"/>
              </a:solidFill>
              <a:effectLst/>
              <a:latin typeface="Arial" pitchFamily="34" charset="0"/>
              <a:cs typeface="Arial" pitchFamily="34" charset="0"/>
            </a:endParaRPr>
          </a:p>
        </p:txBody>
      </p:sp>
      <p:sp>
        <p:nvSpPr>
          <p:cNvPr id="23553" name="Rectangle 1"/>
          <p:cNvSpPr>
            <a:spLocks noChangeArrowheads="1"/>
          </p:cNvSpPr>
          <p:nvPr/>
        </p:nvSpPr>
        <p:spPr bwMode="auto">
          <a:xfrm>
            <a:off x="0" y="0"/>
            <a:ext cx="9144000" cy="0"/>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7"/>
          <p:cNvSpPr/>
          <p:nvPr/>
        </p:nvSpPr>
        <p:spPr>
          <a:xfrm>
            <a:off x="2286000" y="4038600"/>
            <a:ext cx="6248400" cy="2246769"/>
          </a:xfrm>
          <a:prstGeom prst="rect">
            <a:avLst/>
          </a:prstGeom>
        </p:spPr>
        <p:txBody>
          <a:bodyPr wrap="square">
            <a:spAutoFit/>
          </a:bodyPr>
          <a:lstStyle/>
          <a:p>
            <a:pPr>
              <a:spcAft>
                <a:spcPts val="600"/>
              </a:spcAft>
            </a:pPr>
            <a:r>
              <a:rPr lang="en-US" sz="1400" dirty="0" smtClean="0">
                <a:latin typeface="Calibri" pitchFamily="34" charset="0"/>
                <a:ea typeface="Calibri" pitchFamily="34" charset="0"/>
                <a:cs typeface="Times New Roman" pitchFamily="18" charset="0"/>
              </a:rPr>
              <a:t>As Principal Researcher at Microsoft Research Cambridge (MSRC), </a:t>
            </a:r>
            <a:r>
              <a:rPr lang="en-US" sz="1400" b="1" dirty="0" smtClean="0">
                <a:latin typeface="Calibri" pitchFamily="34" charset="0"/>
                <a:ea typeface="Calibri" pitchFamily="34" charset="0"/>
                <a:cs typeface="Times New Roman" pitchFamily="18" charset="0"/>
              </a:rPr>
              <a:t>Natasa Milic-Frayling</a:t>
            </a:r>
            <a:r>
              <a:rPr lang="en-US" sz="1400" dirty="0" smtClean="0">
                <a:latin typeface="Calibri" pitchFamily="34" charset="0"/>
                <a:ea typeface="Calibri" pitchFamily="34" charset="0"/>
                <a:cs typeface="Times New Roman" pitchFamily="18" charset="0"/>
              </a:rPr>
              <a:t> is setting research directions for Integrated Systems group (</a:t>
            </a:r>
            <a:r>
              <a:rPr lang="en-US" sz="1400" dirty="0" smtClean="0">
                <a:latin typeface="Calibri" pitchFamily="34" charset="0"/>
                <a:ea typeface="Calibri" pitchFamily="34" charset="0"/>
                <a:cs typeface="Times New Roman" pitchFamily="18" charset="0"/>
                <a:hlinkClick r:id="rId4"/>
              </a:rPr>
              <a:t>http://research.microsoft.com/is</a:t>
            </a:r>
            <a:r>
              <a:rPr lang="en-US" sz="1400" dirty="0" smtClean="0">
                <a:latin typeface="Calibri" pitchFamily="34" charset="0"/>
                <a:ea typeface="Calibri" pitchFamily="34" charset="0"/>
                <a:cs typeface="Times New Roman" pitchFamily="18" charset="0"/>
              </a:rPr>
              <a:t>), a cross-disciplinary team focused on design, prototyping and evaluation of information and communication systems and services. She also serves as Director of Research Partnership with industry (</a:t>
            </a:r>
            <a:r>
              <a:rPr lang="en-US" sz="1400" dirty="0" smtClean="0">
                <a:latin typeface="Calibri" pitchFamily="34" charset="0"/>
                <a:ea typeface="Calibri" pitchFamily="34" charset="0"/>
                <a:cs typeface="Times New Roman" pitchFamily="18" charset="0"/>
                <a:hlinkClick r:id="rId5"/>
              </a:rPr>
              <a:t>http://research.microsoft.com/rpp</a:t>
            </a:r>
            <a:r>
              <a:rPr lang="en-US" sz="1400" dirty="0" smtClean="0">
                <a:latin typeface="Calibri" pitchFamily="34" charset="0"/>
                <a:ea typeface="Calibri" pitchFamily="34" charset="0"/>
                <a:cs typeface="Times New Roman" pitchFamily="18" charset="0"/>
              </a:rPr>
              <a:t>), the MSRC </a:t>
            </a:r>
            <a:r>
              <a:rPr lang="en-US" sz="1400" dirty="0" err="1" smtClean="0">
                <a:latin typeface="Calibri" pitchFamily="34" charset="0"/>
                <a:ea typeface="Calibri" pitchFamily="34" charset="0"/>
                <a:cs typeface="Times New Roman" pitchFamily="18" charset="0"/>
              </a:rPr>
              <a:t>programme</a:t>
            </a:r>
            <a:r>
              <a:rPr lang="en-US" sz="1400" dirty="0" smtClean="0">
                <a:latin typeface="Calibri" pitchFamily="34" charset="0"/>
                <a:ea typeface="Calibri" pitchFamily="34" charset="0"/>
                <a:cs typeface="Times New Roman" pitchFamily="18" charset="0"/>
              </a:rPr>
              <a:t> that facilitates collaboration between MS Research and industry leading partners and clients.  Natasa is actively involved with a wider industry and academic community, promoting research and innovation through public speaking and research engagements.</a:t>
            </a:r>
          </a:p>
        </p:txBody>
      </p:sp>
      <p:sp>
        <p:nvSpPr>
          <p:cNvPr id="2" name="AutoShape 3" descr="Natasa_Milic-Frayl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3557" name="AutoShape 5" descr="Natasa_Milic-Frayl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 name="Picture 10" descr="Natasa Milic-Frayling.jpg"/>
          <p:cNvPicPr>
            <a:picLocks noChangeAspect="1"/>
          </p:cNvPicPr>
          <p:nvPr/>
        </p:nvPicPr>
        <p:blipFill>
          <a:blip r:embed="rId6" cstate="print"/>
          <a:stretch>
            <a:fillRect/>
          </a:stretch>
        </p:blipFill>
        <p:spPr>
          <a:xfrm>
            <a:off x="76200" y="3560559"/>
            <a:ext cx="1752600" cy="2306841"/>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Marc A. Smith\Documents\My Dropbox\_2010 - Book - Analyzing Social Media Networks\Figures\CH13 Flickr\figure13-24.png"/>
          <p:cNvPicPr>
            <a:picLocks noChangeAspect="1" noChangeArrowheads="1"/>
          </p:cNvPicPr>
          <p:nvPr/>
        </p:nvPicPr>
        <p:blipFill>
          <a:blip r:embed="rId2" cstate="print"/>
          <a:srcRect/>
          <a:stretch>
            <a:fillRect/>
          </a:stretch>
        </p:blipFill>
        <p:spPr bwMode="auto">
          <a:xfrm>
            <a:off x="0" y="0"/>
            <a:ext cx="6546850" cy="4083050"/>
          </a:xfrm>
          <a:prstGeom prst="rect">
            <a:avLst/>
          </a:prstGeom>
          <a:noFill/>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Users\Marc A. Smith\Documents\My Dropbox\_2010 - Book - Analyzing Social Media Networks\Figures\CH13 Flickr\figure13-16.PNG"/>
          <p:cNvPicPr>
            <a:picLocks noChangeAspect="1" noChangeArrowheads="1"/>
          </p:cNvPicPr>
          <p:nvPr/>
        </p:nvPicPr>
        <p:blipFill>
          <a:blip r:embed="rId2" cstate="print"/>
          <a:srcRect/>
          <a:stretch>
            <a:fillRect/>
          </a:stretch>
        </p:blipFill>
        <p:spPr bwMode="auto">
          <a:xfrm>
            <a:off x="0" y="0"/>
            <a:ext cx="6203950" cy="4578350"/>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Marc A. Smith\Documents\My Dropbox\_2010 - Book - Analyzing Social Media Networks\Figures\CH13 Flickr\figure13-12c.png"/>
          <p:cNvPicPr>
            <a:picLocks noChangeAspect="1" noChangeArrowheads="1"/>
          </p:cNvPicPr>
          <p:nvPr/>
        </p:nvPicPr>
        <p:blipFill>
          <a:blip r:embed="rId2" cstate="print"/>
          <a:srcRect/>
          <a:stretch>
            <a:fillRect/>
          </a:stretch>
        </p:blipFill>
        <p:spPr bwMode="auto">
          <a:xfrm>
            <a:off x="1828800" y="1066800"/>
            <a:ext cx="1104900" cy="809625"/>
          </a:xfrm>
          <a:prstGeom prst="rect">
            <a:avLst/>
          </a:prstGeom>
          <a:noFill/>
        </p:spPr>
      </p:pic>
      <p:pic>
        <p:nvPicPr>
          <p:cNvPr id="53251" name="Picture 3" descr="C:\Users\Marc A. Smith\Documents\My Dropbox\_2010 - Book - Analyzing Social Media Networks\Figures\CH13 Flickr\figure13-12b.png"/>
          <p:cNvPicPr>
            <a:picLocks noChangeAspect="1" noChangeArrowheads="1"/>
          </p:cNvPicPr>
          <p:nvPr/>
        </p:nvPicPr>
        <p:blipFill>
          <a:blip r:embed="rId3" cstate="print"/>
          <a:srcRect/>
          <a:stretch>
            <a:fillRect/>
          </a:stretch>
        </p:blipFill>
        <p:spPr bwMode="auto">
          <a:xfrm>
            <a:off x="4648200" y="990600"/>
            <a:ext cx="809625" cy="809625"/>
          </a:xfrm>
          <a:prstGeom prst="rect">
            <a:avLst/>
          </a:prstGeom>
          <a:noFill/>
        </p:spPr>
      </p:pic>
      <p:pic>
        <p:nvPicPr>
          <p:cNvPr id="53252" name="Picture 4" descr="C:\Users\Marc A. Smith\Documents\My Dropbox\_2010 - Book - Analyzing Social Media Networks\Figures\CH13 Flickr\figure13-12a.png"/>
          <p:cNvPicPr>
            <a:picLocks noChangeAspect="1" noChangeArrowheads="1"/>
          </p:cNvPicPr>
          <p:nvPr/>
        </p:nvPicPr>
        <p:blipFill>
          <a:blip r:embed="rId4" cstate="print"/>
          <a:srcRect/>
          <a:stretch>
            <a:fillRect/>
          </a:stretch>
        </p:blipFill>
        <p:spPr bwMode="auto">
          <a:xfrm>
            <a:off x="3429000" y="914400"/>
            <a:ext cx="809625" cy="809625"/>
          </a:xfrm>
          <a:prstGeom prst="rect">
            <a:avLst/>
          </a:prstGeom>
          <a:noFill/>
        </p:spPr>
      </p:pic>
      <p:pic>
        <p:nvPicPr>
          <p:cNvPr id="53253" name="Picture 5" descr="C:\Users\Marc A. Smith\Documents\My Dropbox\_2010 - Book - Analyzing Social Media Networks\Figures\CH13 Flickr\figure13-8a.png"/>
          <p:cNvPicPr>
            <a:picLocks noChangeAspect="1" noChangeArrowheads="1"/>
          </p:cNvPicPr>
          <p:nvPr/>
        </p:nvPicPr>
        <p:blipFill>
          <a:blip r:embed="rId5" cstate="print"/>
          <a:srcRect/>
          <a:stretch>
            <a:fillRect/>
          </a:stretch>
        </p:blipFill>
        <p:spPr bwMode="auto">
          <a:xfrm>
            <a:off x="838200" y="4648200"/>
            <a:ext cx="2124075" cy="1400175"/>
          </a:xfrm>
          <a:prstGeom prst="rect">
            <a:avLst/>
          </a:prstGeom>
          <a:noFill/>
        </p:spPr>
      </p:pic>
      <p:pic>
        <p:nvPicPr>
          <p:cNvPr id="53254" name="Picture 6" descr="C:\Users\Marc A. Smith\Documents\My Dropbox\_2010 - Book - Analyzing Social Media Networks\Figures\CH13 Flickr\figure13-8d.png"/>
          <p:cNvPicPr>
            <a:picLocks noChangeAspect="1" noChangeArrowheads="1"/>
          </p:cNvPicPr>
          <p:nvPr/>
        </p:nvPicPr>
        <p:blipFill>
          <a:blip r:embed="rId6" cstate="print"/>
          <a:srcRect/>
          <a:stretch>
            <a:fillRect/>
          </a:stretch>
        </p:blipFill>
        <p:spPr bwMode="auto">
          <a:xfrm>
            <a:off x="3886200" y="2362200"/>
            <a:ext cx="1457325" cy="1676400"/>
          </a:xfrm>
          <a:prstGeom prst="rect">
            <a:avLst/>
          </a:prstGeom>
          <a:noFill/>
        </p:spPr>
      </p:pic>
      <p:pic>
        <p:nvPicPr>
          <p:cNvPr id="53255" name="Picture 7" descr="C:\Users\Marc A. Smith\Documents\My Dropbox\_2010 - Book - Analyzing Social Media Networks\Figures\CH13 Flickr\figure13-8c.png"/>
          <p:cNvPicPr>
            <a:picLocks noChangeAspect="1" noChangeArrowheads="1"/>
          </p:cNvPicPr>
          <p:nvPr/>
        </p:nvPicPr>
        <p:blipFill>
          <a:blip r:embed="rId7" cstate="print"/>
          <a:srcRect/>
          <a:stretch>
            <a:fillRect/>
          </a:stretch>
        </p:blipFill>
        <p:spPr bwMode="auto">
          <a:xfrm>
            <a:off x="838200" y="2438400"/>
            <a:ext cx="2000250" cy="1714500"/>
          </a:xfrm>
          <a:prstGeom prst="rect">
            <a:avLst/>
          </a:prstGeom>
          <a:noFill/>
        </p:spPr>
      </p:pic>
      <p:pic>
        <p:nvPicPr>
          <p:cNvPr id="53256" name="Picture 8" descr="C:\Users\Marc A. Smith\Documents\My Dropbox\_2010 - Book - Analyzing Social Media Networks\Figures\CH13 Flickr\figure13-8b.png"/>
          <p:cNvPicPr>
            <a:picLocks noChangeAspect="1" noChangeArrowheads="1"/>
          </p:cNvPicPr>
          <p:nvPr/>
        </p:nvPicPr>
        <p:blipFill>
          <a:blip r:embed="rId8" cstate="print"/>
          <a:srcRect/>
          <a:stretch>
            <a:fillRect/>
          </a:stretch>
        </p:blipFill>
        <p:spPr bwMode="auto">
          <a:xfrm>
            <a:off x="3733800" y="4495800"/>
            <a:ext cx="2095500" cy="1533525"/>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Marc A. Smith\Documents\My Dropbox\_2010 - Book - Analyzing Social Media Networks\Figures\CH13 Flickr\figure13-19.png"/>
          <p:cNvPicPr>
            <a:picLocks noChangeAspect="1" noChangeArrowheads="1"/>
          </p:cNvPicPr>
          <p:nvPr/>
        </p:nvPicPr>
        <p:blipFill>
          <a:blip r:embed="rId2" cstate="print"/>
          <a:srcRect/>
          <a:stretch>
            <a:fillRect/>
          </a:stretch>
        </p:blipFill>
        <p:spPr bwMode="auto">
          <a:xfrm>
            <a:off x="0" y="0"/>
            <a:ext cx="7956550" cy="4083050"/>
          </a:xfrm>
          <a:prstGeom prst="rect">
            <a:avLst/>
          </a:prstGeo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Marc A. Smith\Documents\My Dropbox\_2010 - Book - Analyzing Social Media Networks\Figures\CH13 Flickr\figure13-20.png"/>
          <p:cNvPicPr>
            <a:picLocks noChangeAspect="1" noChangeArrowheads="1"/>
          </p:cNvPicPr>
          <p:nvPr/>
        </p:nvPicPr>
        <p:blipFill>
          <a:blip r:embed="rId2" cstate="print"/>
          <a:srcRect/>
          <a:stretch>
            <a:fillRect/>
          </a:stretch>
        </p:blipFill>
        <p:spPr bwMode="auto">
          <a:xfrm>
            <a:off x="0" y="0"/>
            <a:ext cx="7956550" cy="4083050"/>
          </a:xfrm>
          <a:prstGeom prst="rect">
            <a:avLst/>
          </a:prstGeom>
          <a:noFill/>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Marc A. Smith\Documents\My Dropbox\_2010 - Book - Analyzing Social Media Networks\Figures\CH13 Flickr\figure13-21.png"/>
          <p:cNvPicPr>
            <a:picLocks noChangeAspect="1" noChangeArrowheads="1"/>
          </p:cNvPicPr>
          <p:nvPr/>
        </p:nvPicPr>
        <p:blipFill>
          <a:blip r:embed="rId2" cstate="print"/>
          <a:srcRect/>
          <a:stretch>
            <a:fillRect/>
          </a:stretch>
        </p:blipFill>
        <p:spPr bwMode="auto">
          <a:xfrm>
            <a:off x="0" y="0"/>
            <a:ext cx="7956550" cy="4083050"/>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Users\Marc A. Smith\Documents\My Dropbox\_Blog - Connected Action\youtube-logo-small.png"/>
          <p:cNvPicPr>
            <a:picLocks noChangeAspect="1" noChangeArrowheads="1"/>
          </p:cNvPicPr>
          <p:nvPr/>
        </p:nvPicPr>
        <p:blipFill>
          <a:blip r:embed="rId2" cstate="print"/>
          <a:srcRect/>
          <a:stretch>
            <a:fillRect/>
          </a:stretch>
        </p:blipFill>
        <p:spPr bwMode="auto">
          <a:xfrm>
            <a:off x="3048000" y="2590800"/>
            <a:ext cx="2506675" cy="1219200"/>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arc A. Smith\Documents\My Dropbox\_Blog - Connected Action\youtube-logo-small.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3048000" y="2590800"/>
            <a:ext cx="2506675" cy="1219200"/>
          </a:xfrm>
          <a:prstGeom prst="rect">
            <a:avLst/>
          </a:prstGeom>
          <a:noFill/>
        </p:spPr>
      </p:pic>
      <p:sp>
        <p:nvSpPr>
          <p:cNvPr id="8" name="Rectangle 7"/>
          <p:cNvSpPr/>
          <p:nvPr/>
        </p:nvSpPr>
        <p:spPr>
          <a:xfrm>
            <a:off x="152400" y="381000"/>
            <a:ext cx="18288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28600" y="3429000"/>
            <a:ext cx="2209800"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C:\Users\Marc A. Smith\Documents\My Dropbox\_2010 - Book - Analyzing Social Media Networks\Rotman_headshot_asmn.JPG"/>
          <p:cNvPicPr>
            <a:picLocks noChangeAspect="1" noChangeArrowheads="1"/>
          </p:cNvPicPr>
          <p:nvPr/>
        </p:nvPicPr>
        <p:blipFill>
          <a:blip r:embed="rId3" cstate="print"/>
          <a:srcRect/>
          <a:stretch>
            <a:fillRect/>
          </a:stretch>
        </p:blipFill>
        <p:spPr bwMode="auto">
          <a:xfrm>
            <a:off x="76200" y="457200"/>
            <a:ext cx="1828800" cy="2743200"/>
          </a:xfrm>
          <a:prstGeom prst="rect">
            <a:avLst/>
          </a:prstGeom>
          <a:noFill/>
        </p:spPr>
      </p:pic>
      <p:sp>
        <p:nvSpPr>
          <p:cNvPr id="3" name="Rectangle 2"/>
          <p:cNvSpPr/>
          <p:nvPr/>
        </p:nvSpPr>
        <p:spPr>
          <a:xfrm>
            <a:off x="1981200" y="457200"/>
            <a:ext cx="7162800" cy="2308324"/>
          </a:xfrm>
          <a:prstGeom prst="rect">
            <a:avLst/>
          </a:prstGeom>
        </p:spPr>
        <p:txBody>
          <a:bodyPr wrap="square">
            <a:spAutoFit/>
          </a:bodyPr>
          <a:lstStyle/>
          <a:p>
            <a:r>
              <a:rPr lang="en-US" b="1" dirty="0"/>
              <a:t>Dana Rotman </a:t>
            </a:r>
            <a:r>
              <a:rPr lang="en-US" dirty="0"/>
              <a:t>is a PhD candidate at the University of Maryland </a:t>
            </a:r>
            <a:r>
              <a:rPr lang="en-US" dirty="0" err="1"/>
              <a:t>iSchool</a:t>
            </a:r>
            <a:r>
              <a:rPr lang="en-US" dirty="0"/>
              <a:t>. She holds an </a:t>
            </a:r>
            <a:r>
              <a:rPr lang="en-US" dirty="0" err="1"/>
              <a:t>L.Lb</a:t>
            </a:r>
            <a:r>
              <a:rPr lang="en-US" dirty="0"/>
              <a:t> in Law from the Hebrew University in Jerusalem, and an MA in Information Studies (Cum Laude) from Bar-</a:t>
            </a:r>
            <a:r>
              <a:rPr lang="en-US" dirty="0" err="1"/>
              <a:t>Ilan</a:t>
            </a:r>
            <a:r>
              <a:rPr lang="en-US" dirty="0"/>
              <a:t> University in Israel. Her research lies in the intersection of content and structure of social media. Currently she is studying the effect different tools and communication intentions have on the interaction created around videos that are shared online. She is the recipient of the 2009 Yahoo! Key Scientific Challenges Award.</a:t>
            </a:r>
          </a:p>
        </p:txBody>
      </p:sp>
      <p:pic>
        <p:nvPicPr>
          <p:cNvPr id="22532" name="Picture 4"/>
          <p:cNvPicPr>
            <a:picLocks noChangeAspect="1" noChangeArrowheads="1"/>
          </p:cNvPicPr>
          <p:nvPr/>
        </p:nvPicPr>
        <p:blipFill>
          <a:blip r:embed="rId4" cstate="print"/>
          <a:srcRect/>
          <a:stretch>
            <a:fillRect/>
          </a:stretch>
        </p:blipFill>
        <p:spPr bwMode="auto">
          <a:xfrm>
            <a:off x="76200" y="3505200"/>
            <a:ext cx="2266950" cy="2438400"/>
          </a:xfrm>
          <a:prstGeom prst="rect">
            <a:avLst/>
          </a:prstGeom>
          <a:noFill/>
          <a:ln w="9525">
            <a:noFill/>
            <a:miter lim="800000"/>
            <a:headEnd/>
            <a:tailEnd/>
          </a:ln>
        </p:spPr>
      </p:pic>
      <p:sp>
        <p:nvSpPr>
          <p:cNvPr id="6" name="Rectangle 5"/>
          <p:cNvSpPr/>
          <p:nvPr/>
        </p:nvSpPr>
        <p:spPr>
          <a:xfrm>
            <a:off x="2590800" y="3912275"/>
            <a:ext cx="6553200" cy="2031325"/>
          </a:xfrm>
          <a:prstGeom prst="rect">
            <a:avLst/>
          </a:prstGeom>
        </p:spPr>
        <p:txBody>
          <a:bodyPr wrap="square">
            <a:spAutoFit/>
          </a:bodyPr>
          <a:lstStyle/>
          <a:p>
            <a:r>
              <a:rPr lang="en-US" b="1" i="1" dirty="0"/>
              <a:t>Jennifer </a:t>
            </a:r>
            <a:r>
              <a:rPr lang="en-US" b="1" i="1" dirty="0" err="1"/>
              <a:t>Golbeck</a:t>
            </a:r>
            <a:r>
              <a:rPr lang="en-US" b="1" i="1" dirty="0"/>
              <a:t> </a:t>
            </a:r>
            <a:r>
              <a:rPr lang="en-US" dirty="0"/>
              <a:t>is an Assistant Professor in the College of Information Studies at the University of Maryland, College Park where she is co-director of the Human-Computer Interaction Lab. Her research interests are generally artificial intelligence and human computer interaction, specifically addressing social networks, trust, and web science, with a theme of leveraging social information to build intelligent interfaces and improve information access.</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eshaHavery final.jpg"/>
          <p:cNvPicPr/>
          <p:nvPr/>
        </p:nvPicPr>
        <p:blipFill>
          <a:blip r:embed="rId2" cstate="print"/>
          <a:srcRect/>
          <a:stretch>
            <a:fillRect/>
          </a:stretch>
        </p:blipFill>
        <p:spPr bwMode="auto">
          <a:xfrm>
            <a:off x="228600" y="152400"/>
            <a:ext cx="6248400" cy="4648200"/>
          </a:xfrm>
          <a:prstGeom prst="rect">
            <a:avLst/>
          </a:prstGeom>
          <a:noFill/>
          <a:ln w="9525">
            <a:noFill/>
            <a:miter lim="800000"/>
            <a:headEnd/>
            <a:tailEnd/>
          </a:ln>
        </p:spPr>
      </p:pic>
      <p:sp>
        <p:nvSpPr>
          <p:cNvPr id="18433"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843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8435"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 name="TextBox 5"/>
          <p:cNvSpPr txBox="1"/>
          <p:nvPr/>
        </p:nvSpPr>
        <p:spPr>
          <a:xfrm>
            <a:off x="0" y="5105401"/>
            <a:ext cx="8915400" cy="1754326"/>
          </a:xfrm>
          <a:prstGeom prst="rect">
            <a:avLst/>
          </a:prstGeom>
          <a:noFill/>
        </p:spPr>
        <p:txBody>
          <a:bodyPr wrap="square" rtlCol="0">
            <a:spAutoFit/>
          </a:bodyPr>
          <a:lstStyle/>
          <a:p>
            <a:r>
              <a:rPr lang="en-US" b="1" dirty="0"/>
              <a:t>Figure 14.10 : NodeXL map of </a:t>
            </a:r>
            <a:r>
              <a:rPr lang="en-US" b="1" dirty="0" err="1"/>
              <a:t>Leesha</a:t>
            </a:r>
            <a:r>
              <a:rPr lang="en-US" b="1" dirty="0"/>
              <a:t> Harvey’s ego-centric YouTube network with images, edges filtered by edge weight and vertices by degree.  This layout shows the most connected users in </a:t>
            </a:r>
            <a:r>
              <a:rPr lang="en-US" b="1" dirty="0" err="1"/>
              <a:t>Leesha</a:t>
            </a:r>
            <a:r>
              <a:rPr lang="en-US" b="1" dirty="0"/>
              <a:t> Harvey’s network, most of whom are her friends, with only one subscriber included in the network. Clicking on the images will link to the users’ channels and will show that the majority of them share the same musical genre as </a:t>
            </a:r>
            <a:r>
              <a:rPr lang="en-US" b="1" dirty="0" err="1"/>
              <a:t>Leesha</a:t>
            </a:r>
            <a:r>
              <a:rPr lang="en-US" b="1" dirty="0"/>
              <a:t> Harvey. </a:t>
            </a:r>
            <a:endParaRPr lang="en-US" dirty="0"/>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C:\Users\Marc A. Smith\Documents\My Dropbox\_2010 - Book - Analyzing Social Media Networks\Figures\CH4 Layout\4.8_manual_position.PNG"/>
          <p:cNvPicPr>
            <a:picLocks noChangeAspect="1" noChangeArrowheads="1"/>
          </p:cNvPicPr>
          <p:nvPr/>
        </p:nvPicPr>
        <p:blipFill>
          <a:blip r:embed="rId2" cstate="print"/>
          <a:srcRect/>
          <a:stretch>
            <a:fillRect/>
          </a:stretch>
        </p:blipFill>
        <p:spPr bwMode="auto">
          <a:xfrm>
            <a:off x="0" y="0"/>
            <a:ext cx="7221538" cy="5019675"/>
          </a:xfrm>
          <a:prstGeom prst="rect">
            <a:avLst/>
          </a:prstGeom>
          <a:noFill/>
        </p:spPr>
      </p:pic>
      <p:sp>
        <p:nvSpPr>
          <p:cNvPr id="6145" name="Rectangle 1"/>
          <p:cNvSpPr>
            <a:spLocks noChangeArrowheads="1"/>
          </p:cNvSpPr>
          <p:nvPr/>
        </p:nvSpPr>
        <p:spPr bwMode="auto">
          <a:xfrm>
            <a:off x="0" y="6391245"/>
            <a:ext cx="91440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4.8: This manually arranged network graph in NodeXL shows two separated groups (often called components) and emphasizes the importance of Carol who has given and received two invitations.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94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14.13 final.jpg"/>
          <p:cNvPicPr/>
          <p:nvPr/>
        </p:nvPicPr>
        <p:blipFill>
          <a:blip r:embed="rId2" cstate="print"/>
          <a:srcRect r="32223" b="16304"/>
          <a:stretch>
            <a:fillRect/>
          </a:stretch>
        </p:blipFill>
        <p:spPr>
          <a:xfrm>
            <a:off x="0" y="0"/>
            <a:ext cx="5105400" cy="4953000"/>
          </a:xfrm>
          <a:prstGeom prst="rect">
            <a:avLst/>
          </a:prstGeom>
        </p:spPr>
      </p:pic>
      <p:sp>
        <p:nvSpPr>
          <p:cNvPr id="5" name="Rectangle 4"/>
          <p:cNvSpPr/>
          <p:nvPr/>
        </p:nvSpPr>
        <p:spPr>
          <a:xfrm>
            <a:off x="0" y="5103674"/>
            <a:ext cx="8991600" cy="1754326"/>
          </a:xfrm>
          <a:prstGeom prst="rect">
            <a:avLst/>
          </a:prstGeom>
        </p:spPr>
        <p:txBody>
          <a:bodyPr wrap="square">
            <a:spAutoFit/>
          </a:bodyPr>
          <a:lstStyle/>
          <a:p>
            <a:r>
              <a:rPr lang="en-US" b="1" dirty="0"/>
              <a:t>Figure 14.13: NodeXL graph of the YouTube Makeup video network after filtering for edge weight ≥ 5, opacity mapped to edge weight, and clusters computed. You can observe five major clusters of videos, two of which (pink and green) are visibly denser hubs of interconnections that span outside the cluster to include videos that belong to other clusters, and the other three (blue red and orange) are more sparse, and less inter-connected. Several isolates are placed at the bottom of the graph.</a:t>
            </a:r>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14_1.jpg"/>
          <p:cNvPicPr/>
          <p:nvPr/>
        </p:nvPicPr>
        <p:blipFill>
          <a:blip r:embed="rId2" cstate="print"/>
          <a:srcRect t="6383" r="31199" b="13733"/>
          <a:stretch>
            <a:fillRect/>
          </a:stretch>
        </p:blipFill>
        <p:spPr>
          <a:xfrm>
            <a:off x="0" y="0"/>
            <a:ext cx="6096000" cy="5029200"/>
          </a:xfrm>
          <a:prstGeom prst="rect">
            <a:avLst/>
          </a:prstGeom>
        </p:spPr>
      </p:pic>
      <p:sp>
        <p:nvSpPr>
          <p:cNvPr id="20481"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p:nvPr/>
        </p:nvSpPr>
        <p:spPr>
          <a:xfrm>
            <a:off x="0" y="4724400"/>
            <a:ext cx="9144000" cy="1754326"/>
          </a:xfrm>
          <a:prstGeom prst="rect">
            <a:avLst/>
          </a:prstGeom>
        </p:spPr>
        <p:txBody>
          <a:bodyPr wrap="square">
            <a:spAutoFit/>
          </a:bodyPr>
          <a:lstStyle/>
          <a:p>
            <a:r>
              <a:rPr lang="en-US" b="1" dirty="0"/>
              <a:t>The position of “Natural makeup” within the NodeXL graph of the YouTube makeup video network. Vertex opacity and size are mapped to views and comments, respectively. The betweenness centrality of this video indicates that it bridges between one otherwise isolated cluster and several other clusters. It is a boundary object that connects several communities of interest in the network; however, this role is not reflected in overall popularity of the video in the YouTube network.</a:t>
            </a: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5(1).jpg"/>
          <p:cNvPicPr/>
          <p:nvPr/>
        </p:nvPicPr>
        <p:blipFill>
          <a:blip r:embed="rId2" cstate="print"/>
          <a:srcRect r="32868"/>
          <a:stretch>
            <a:fillRect/>
          </a:stretch>
        </p:blipFill>
        <p:spPr>
          <a:xfrm>
            <a:off x="0" y="0"/>
            <a:ext cx="4343400" cy="4572000"/>
          </a:xfrm>
          <a:prstGeom prst="rect">
            <a:avLst/>
          </a:prstGeom>
          <a:ln>
            <a:solidFill>
              <a:schemeClr val="tx1"/>
            </a:solidFill>
          </a:ln>
        </p:spPr>
      </p:pic>
      <p:sp>
        <p:nvSpPr>
          <p:cNvPr id="21505"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p:nvPr/>
        </p:nvSpPr>
        <p:spPr>
          <a:xfrm>
            <a:off x="0" y="5657671"/>
            <a:ext cx="9144000" cy="1200329"/>
          </a:xfrm>
          <a:prstGeom prst="rect">
            <a:avLst/>
          </a:prstGeom>
        </p:spPr>
        <p:txBody>
          <a:bodyPr wrap="square">
            <a:spAutoFit/>
          </a:bodyPr>
          <a:lstStyle/>
          <a:p>
            <a:r>
              <a:rPr lang="en-US" b="1" dirty="0"/>
              <a:t>NodeXL maps of the “Queen of hearts” (I), the highest-rated video in the YouTube makeup video network is an isolate, while “Beau Nelson’s Essential Makeup Tips” (II), the most favorited video in the network, is peripheral to the core of the network, connected to only one other video.</a:t>
            </a:r>
            <a:endParaRPr lang="en-US" dirty="0"/>
          </a:p>
        </p:txBody>
      </p:sp>
      <p:pic>
        <p:nvPicPr>
          <p:cNvPr id="5" name="Picture 4" descr="15.5(2).jpg"/>
          <p:cNvPicPr/>
          <p:nvPr/>
        </p:nvPicPr>
        <p:blipFill>
          <a:blip r:embed="rId3" cstate="print"/>
          <a:srcRect r="36093" b="6378"/>
          <a:stretch>
            <a:fillRect/>
          </a:stretch>
        </p:blipFill>
        <p:spPr>
          <a:xfrm>
            <a:off x="4572000" y="0"/>
            <a:ext cx="4572000" cy="4572000"/>
          </a:xfrm>
          <a:prstGeom prst="rect">
            <a:avLst/>
          </a:prstGeom>
          <a:ln w="9525">
            <a:solidFill>
              <a:schemeClr val="tx1"/>
            </a:solidFill>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16.jpg"/>
          <p:cNvPicPr/>
          <p:nvPr/>
        </p:nvPicPr>
        <p:blipFill>
          <a:blip r:embed="rId2" cstate="print"/>
          <a:srcRect l="14456" t="4841" r="24828" b="33781"/>
          <a:stretch>
            <a:fillRect/>
          </a:stretch>
        </p:blipFill>
        <p:spPr>
          <a:xfrm>
            <a:off x="0" y="0"/>
            <a:ext cx="6400800" cy="5562600"/>
          </a:xfrm>
          <a:prstGeom prst="rect">
            <a:avLst/>
          </a:prstGeom>
        </p:spPr>
      </p:pic>
      <p:sp>
        <p:nvSpPr>
          <p:cNvPr id="3" name="Rectangle 2"/>
          <p:cNvSpPr/>
          <p:nvPr/>
        </p:nvSpPr>
        <p:spPr>
          <a:xfrm>
            <a:off x="0" y="5380672"/>
            <a:ext cx="8991600" cy="1477328"/>
          </a:xfrm>
          <a:prstGeom prst="rect">
            <a:avLst/>
          </a:prstGeom>
        </p:spPr>
        <p:txBody>
          <a:bodyPr wrap="square">
            <a:spAutoFit/>
          </a:bodyPr>
          <a:lstStyle/>
          <a:p>
            <a:r>
              <a:rPr lang="en-US" b="1" dirty="0"/>
              <a:t>NodeXL chart with vertex size mapped to Degree, Opacity to number of views, and vertex visibility to the number of comments a video received, Panacea81’s</a:t>
            </a:r>
            <a:r>
              <a:rPr lang="en-US" dirty="0"/>
              <a:t> </a:t>
            </a:r>
            <a:r>
              <a:rPr lang="en-US" b="1" dirty="0"/>
              <a:t>“Leona Lewis ‘Bleeding Love’ inspired makeup look” video</a:t>
            </a:r>
            <a:r>
              <a:rPr lang="en-US" dirty="0"/>
              <a:t> </a:t>
            </a:r>
            <a:r>
              <a:rPr lang="en-US" b="1" dirty="0"/>
              <a:t>stands out as combining the highest centrality metrics as well as the highest overall popularity measures in the YouTube network. This video, and its author, can be a good starting point for exploring the network and for commercial efforts.</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18.jpg"/>
          <p:cNvPicPr/>
          <p:nvPr/>
        </p:nvPicPr>
        <p:blipFill>
          <a:blip r:embed="rId2" cstate="print"/>
          <a:srcRect r="21572" b="11614"/>
          <a:stretch>
            <a:fillRect/>
          </a:stretch>
        </p:blipFill>
        <p:spPr>
          <a:xfrm>
            <a:off x="0" y="0"/>
            <a:ext cx="7086600" cy="5867400"/>
          </a:xfrm>
          <a:prstGeom prst="rect">
            <a:avLst/>
          </a:prstGeom>
        </p:spPr>
      </p:pic>
      <p:sp>
        <p:nvSpPr>
          <p:cNvPr id="3" name="Rectangle 2"/>
          <p:cNvSpPr/>
          <p:nvPr/>
        </p:nvSpPr>
        <p:spPr>
          <a:xfrm>
            <a:off x="0" y="5380672"/>
            <a:ext cx="9144000" cy="1477328"/>
          </a:xfrm>
          <a:prstGeom prst="rect">
            <a:avLst/>
          </a:prstGeom>
        </p:spPr>
        <p:txBody>
          <a:bodyPr wrap="square">
            <a:spAutoFit/>
          </a:bodyPr>
          <a:lstStyle/>
          <a:p>
            <a:r>
              <a:rPr lang="en-US" b="1" dirty="0"/>
              <a:t>NodeXL map of YouTube Healthcare reform videos with color and size corresponding to views and comments respectively. The number of comments and views do not necessarily correlate: red vertices, which generated many comments, are not always the most viewed (mapped to larger size), while several blue vertices (low number of comments) were viewed as many times as the more commented-on videos.</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19.jpg"/>
          <p:cNvPicPr/>
          <p:nvPr/>
        </p:nvPicPr>
        <p:blipFill>
          <a:blip r:embed="rId2" cstate="print"/>
          <a:srcRect l="1857" r="21203" b="25120"/>
          <a:stretch>
            <a:fillRect/>
          </a:stretch>
        </p:blipFill>
        <p:spPr>
          <a:xfrm>
            <a:off x="0" y="0"/>
            <a:ext cx="7162800" cy="5410200"/>
          </a:xfrm>
          <a:prstGeom prst="rect">
            <a:avLst/>
          </a:prstGeom>
        </p:spPr>
      </p:pic>
      <p:sp>
        <p:nvSpPr>
          <p:cNvPr id="3" name="Rectangle 2"/>
          <p:cNvSpPr/>
          <p:nvPr/>
        </p:nvSpPr>
        <p:spPr>
          <a:xfrm>
            <a:off x="0" y="5103674"/>
            <a:ext cx="9144000" cy="1754326"/>
          </a:xfrm>
          <a:prstGeom prst="rect">
            <a:avLst/>
          </a:prstGeom>
        </p:spPr>
        <p:txBody>
          <a:bodyPr wrap="square">
            <a:spAutoFit/>
          </a:bodyPr>
          <a:lstStyle/>
          <a:p>
            <a:r>
              <a:rPr lang="en-US" b="1" dirty="0"/>
              <a:t>NodeXL map of YouTube Healthcare reform video network with color and size responding to the number of comments and ratings for each video, respectively. The blue vertices, which are not frequently commented-on, received (in general) higher ratings than the more commented-on videos. This may be the outcome of contentious content that generated heated discussion but dissent that was reflected in lower ratings. The highlighted video has the highest betweenness centrality, making it a pivotal video in the online discussion.</a:t>
            </a:r>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20.jpg"/>
          <p:cNvPicPr/>
          <p:nvPr/>
        </p:nvPicPr>
        <p:blipFill>
          <a:blip r:embed="rId2" cstate="print"/>
          <a:srcRect r="21777" b="24565"/>
          <a:stretch>
            <a:fillRect/>
          </a:stretch>
        </p:blipFill>
        <p:spPr>
          <a:xfrm>
            <a:off x="0" y="0"/>
            <a:ext cx="7467600" cy="5638800"/>
          </a:xfrm>
          <a:prstGeom prst="rect">
            <a:avLst/>
          </a:prstGeom>
        </p:spPr>
      </p:pic>
      <p:sp>
        <p:nvSpPr>
          <p:cNvPr id="3" name="Rectangle 2"/>
          <p:cNvSpPr/>
          <p:nvPr/>
        </p:nvSpPr>
        <p:spPr>
          <a:xfrm>
            <a:off x="0" y="5657671"/>
            <a:ext cx="9144000" cy="1200329"/>
          </a:xfrm>
          <a:prstGeom prst="rect">
            <a:avLst/>
          </a:prstGeom>
        </p:spPr>
        <p:txBody>
          <a:bodyPr wrap="square">
            <a:spAutoFit/>
          </a:bodyPr>
          <a:lstStyle/>
          <a:p>
            <a:r>
              <a:rPr lang="en-US" b="1" dirty="0"/>
              <a:t>NodeXL map of clusters of YouTube videos discussing healthcare reform linked by shared comments. With two exceptions (the yellow cluster reflecting opponents to the Administration health care plan, and the red cluster reflecting videos supporting the plan), most clusters do not portray contextual ties between the videos. </a:t>
            </a:r>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Marc A. Smith\Documents\My Dropbox\_Blog - Connected Action\2010 - Wikipedia Logo.jpg"/>
          <p:cNvPicPr>
            <a:picLocks noChangeAspect="1" noChangeArrowheads="1"/>
          </p:cNvPicPr>
          <p:nvPr/>
        </p:nvPicPr>
        <p:blipFill>
          <a:blip r:embed="rId2" cstate="print"/>
          <a:srcRect/>
          <a:stretch>
            <a:fillRect/>
          </a:stretch>
        </p:blipFill>
        <p:spPr bwMode="auto">
          <a:xfrm>
            <a:off x="3276600" y="2209800"/>
            <a:ext cx="2540000" cy="2540000"/>
          </a:xfrm>
          <a:prstGeom prst="rect">
            <a:avLst/>
          </a:prstGeom>
          <a:noFill/>
        </p:spPr>
      </p:pic>
      <p:pic>
        <p:nvPicPr>
          <p:cNvPr id="49156" name="Picture 4" descr="WIKIPEDIA"/>
          <p:cNvPicPr>
            <a:picLocks noChangeAspect="1" noChangeArrowheads="1"/>
          </p:cNvPicPr>
          <p:nvPr/>
        </p:nvPicPr>
        <p:blipFill>
          <a:blip r:embed="rId3" cstate="print"/>
          <a:srcRect/>
          <a:stretch>
            <a:fillRect/>
          </a:stretch>
        </p:blipFill>
        <p:spPr bwMode="auto">
          <a:xfrm>
            <a:off x="3733800" y="4876800"/>
            <a:ext cx="1657350" cy="476250"/>
          </a:xfrm>
          <a:prstGeom prst="rect">
            <a:avLst/>
          </a:prstGeom>
          <a:noFill/>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C:\Users\Marc A. Smith\Documents\My Dropbox\_Blog - Connected Action\2010 - Wikipedia Logo.jp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3276600" y="2209800"/>
            <a:ext cx="2540000" cy="2540000"/>
          </a:xfrm>
          <a:prstGeom prst="rect">
            <a:avLst/>
          </a:prstGeom>
          <a:noFill/>
        </p:spPr>
      </p:pic>
      <p:pic>
        <p:nvPicPr>
          <p:cNvPr id="23" name="Picture 4" descr="WIKIPEDIA"/>
          <p:cNvPicPr>
            <a:picLocks noChangeAspect="1" noChangeArrowheads="1"/>
          </p:cNvPicPr>
          <p:nvPr/>
        </p:nvPicPr>
        <p:blipFill>
          <a:blip r:embed="rId3" cstate="print">
            <a:duotone>
              <a:schemeClr val="bg2">
                <a:shade val="45000"/>
                <a:satMod val="135000"/>
              </a:schemeClr>
              <a:prstClr val="white"/>
            </a:duotone>
          </a:blip>
          <a:srcRect/>
          <a:stretch>
            <a:fillRect/>
          </a:stretch>
        </p:blipFill>
        <p:spPr bwMode="auto">
          <a:xfrm>
            <a:off x="3733800" y="4876800"/>
            <a:ext cx="1657350" cy="476250"/>
          </a:xfrm>
          <a:prstGeom prst="rect">
            <a:avLst/>
          </a:prstGeom>
          <a:noFill/>
        </p:spPr>
      </p:pic>
      <p:sp>
        <p:nvSpPr>
          <p:cNvPr id="19" name="Rectangle 18"/>
          <p:cNvSpPr/>
          <p:nvPr/>
        </p:nvSpPr>
        <p:spPr>
          <a:xfrm>
            <a:off x="76200" y="2514600"/>
            <a:ext cx="990600" cy="144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52400" y="5181600"/>
            <a:ext cx="9906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200" y="3962400"/>
            <a:ext cx="10668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200" y="1524000"/>
            <a:ext cx="990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2400" y="0"/>
            <a:ext cx="9144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9" name="Picture 5" descr="welser"/>
          <p:cNvPicPr>
            <a:picLocks noChangeAspect="1" noChangeArrowheads="1"/>
          </p:cNvPicPr>
          <p:nvPr/>
        </p:nvPicPr>
        <p:blipFill>
          <a:blip r:embed="rId4" cstate="print"/>
          <a:srcRect/>
          <a:stretch>
            <a:fillRect/>
          </a:stretch>
        </p:blipFill>
        <p:spPr bwMode="auto">
          <a:xfrm>
            <a:off x="0" y="160337"/>
            <a:ext cx="990600" cy="1363663"/>
          </a:xfrm>
          <a:prstGeom prst="rect">
            <a:avLst/>
          </a:prstGeom>
          <a:noFill/>
        </p:spPr>
      </p:pic>
      <p:pic>
        <p:nvPicPr>
          <p:cNvPr id="16388" name="Picture 4" descr="Underwood"/>
          <p:cNvPicPr>
            <a:picLocks noChangeAspect="1" noChangeArrowheads="1"/>
          </p:cNvPicPr>
          <p:nvPr/>
        </p:nvPicPr>
        <p:blipFill>
          <a:blip r:embed="rId5" cstate="print"/>
          <a:srcRect/>
          <a:stretch>
            <a:fillRect/>
          </a:stretch>
        </p:blipFill>
        <p:spPr bwMode="auto">
          <a:xfrm>
            <a:off x="0" y="1592262"/>
            <a:ext cx="990600" cy="1074738"/>
          </a:xfrm>
          <a:prstGeom prst="rect">
            <a:avLst/>
          </a:prstGeom>
          <a:noFill/>
        </p:spPr>
      </p:pic>
      <p:pic>
        <p:nvPicPr>
          <p:cNvPr id="16387" name="Picture 3" descr="Dan Cosley glamour shot"/>
          <p:cNvPicPr>
            <a:picLocks noChangeAspect="1" noChangeArrowheads="1"/>
          </p:cNvPicPr>
          <p:nvPr/>
        </p:nvPicPr>
        <p:blipFill>
          <a:blip r:embed="rId6" r:link="rId7" cstate="print"/>
          <a:srcRect/>
          <a:stretch>
            <a:fillRect/>
          </a:stretch>
        </p:blipFill>
        <p:spPr bwMode="auto">
          <a:xfrm>
            <a:off x="0" y="2667000"/>
            <a:ext cx="1020763" cy="1431926"/>
          </a:xfrm>
          <a:prstGeom prst="rect">
            <a:avLst/>
          </a:prstGeom>
          <a:noFill/>
        </p:spPr>
      </p:pic>
      <p:pic>
        <p:nvPicPr>
          <p:cNvPr id="16386" name="Picture 2" descr="http://umd.academia.edu/media/Derek.Hansen_Umd.86096.jpg?1258676993"/>
          <p:cNvPicPr>
            <a:picLocks noChangeAspect="1" noChangeArrowheads="1"/>
          </p:cNvPicPr>
          <p:nvPr/>
        </p:nvPicPr>
        <p:blipFill>
          <a:blip r:embed="rId8" r:link="rId9" cstate="print"/>
          <a:srcRect/>
          <a:stretch>
            <a:fillRect/>
          </a:stretch>
        </p:blipFill>
        <p:spPr bwMode="auto">
          <a:xfrm>
            <a:off x="0" y="4114800"/>
            <a:ext cx="1036638" cy="1127125"/>
          </a:xfrm>
          <a:prstGeom prst="rect">
            <a:avLst/>
          </a:prstGeom>
          <a:noFill/>
        </p:spPr>
      </p:pic>
      <p:pic>
        <p:nvPicPr>
          <p:cNvPr id="16385" name="Picture 1" descr="http://www.coms.ohiou.edu/Websites/coms/Images/Faculty%20Pictures/LauraBlack_web.jpg"/>
          <p:cNvPicPr>
            <a:picLocks noChangeAspect="1" noChangeArrowheads="1"/>
          </p:cNvPicPr>
          <p:nvPr/>
        </p:nvPicPr>
        <p:blipFill>
          <a:blip r:embed="rId10" r:link="rId11" cstate="print"/>
          <a:srcRect/>
          <a:stretch>
            <a:fillRect/>
          </a:stretch>
        </p:blipFill>
        <p:spPr bwMode="auto">
          <a:xfrm>
            <a:off x="0" y="5257801"/>
            <a:ext cx="1028819" cy="1600200"/>
          </a:xfrm>
          <a:prstGeom prst="rect">
            <a:avLst/>
          </a:prstGeom>
          <a:noFill/>
        </p:spPr>
      </p:pic>
      <p:sp>
        <p:nvSpPr>
          <p:cNvPr id="16390"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392" name="Rectangle 8"/>
          <p:cNvSpPr>
            <a:spLocks noChangeArrowheads="1"/>
          </p:cNvSpPr>
          <p:nvPr/>
        </p:nvSpPr>
        <p:spPr bwMode="auto">
          <a:xfrm>
            <a:off x="1066800" y="301079"/>
            <a:ext cx="8077200" cy="7694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Howard T. Welser is an Assistant Professor of Sociology at Ohio University, where he explores issues of social change and technology in courses on group processes, introduction to sociology, and research methods.  His </a:t>
            </a:r>
            <a:r>
              <a:rPr kumimoji="0" lang="en-US" sz="11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research investigates how micro-level processes generate collective outcomes, with application to status achievement in avocations, development of institutions and social roles, the emergence of cooperation, and network structure in computer mediated interaction.  </a:t>
            </a: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He has a Ph.D. in sociology from the University of Washington.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393" name="Rectangle 9"/>
          <p:cNvSpPr>
            <a:spLocks noChangeArrowheads="1"/>
          </p:cNvSpPr>
          <p:nvPr/>
        </p:nvSpPr>
        <p:spPr bwMode="auto">
          <a:xfrm>
            <a:off x="1066800" y="1672679"/>
            <a:ext cx="8077200" cy="7694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Patrick Underwood a PhD student in sociology at the University of Washington.  His master's thesis investigates how online communities maintain cohesion and group boundaries and how online social interaction makes the transition to offline group action.  He is primarily interested in how individuals form and maintain social interactions in online spaces.   He is also interested in the growing impact of internet communications technologies upon "offline" life and the growing prominence of video games within popular culture.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394" name="Rectangle 10"/>
          <p:cNvSpPr>
            <a:spLocks noChangeArrowheads="1"/>
          </p:cNvSpPr>
          <p:nvPr/>
        </p:nvSpPr>
        <p:spPr bwMode="auto">
          <a:xfrm>
            <a:off x="1066800" y="3196679"/>
            <a:ext cx="8077200" cy="76944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Dan </a:t>
            </a:r>
            <a:r>
              <a:rPr kumimoji="0" lang="en-US" sz="1100" b="0" i="0" u="none" strike="noStrike" cap="none" normalizeH="0" baseline="0" dirty="0" err="1" smtClean="0">
                <a:ln>
                  <a:noFill/>
                </a:ln>
                <a:solidFill>
                  <a:schemeClr val="tx1"/>
                </a:solidFill>
                <a:effectLst/>
                <a:latin typeface="Times New Roman" pitchFamily="18" charset="0"/>
                <a:ea typeface="Times New Roman" pitchFamily="18" charset="0"/>
                <a:cs typeface="Times New Roman" pitchFamily="18" charset="0"/>
              </a:rPr>
              <a:t>Cosley</a:t>
            </a:r>
            <a:r>
              <a:rPr kumimoji="0" lang="en-US" sz="11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is an assistant professor of information science at Cornell University. His primary interest is helping groups make sense, use, and reuse of information, from motivating people to contribute more to communities like Wikipedia by mining their prior behavior in the group to supporting reminiscence by re-using content created in social media systems.  He is also interested in the general problem of how to use theory, principles, and models to build and evaluate real systems. He has a Ph.D. in computer science from the University of Minnesota.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Rectangle 14"/>
          <p:cNvSpPr/>
          <p:nvPr/>
        </p:nvSpPr>
        <p:spPr>
          <a:xfrm>
            <a:off x="1143000" y="4191000"/>
            <a:ext cx="8001000" cy="938719"/>
          </a:xfrm>
          <a:prstGeom prst="rect">
            <a:avLst/>
          </a:prstGeom>
        </p:spPr>
        <p:txBody>
          <a:bodyPr wrap="square">
            <a:spAutoFit/>
          </a:bodyPr>
          <a:lstStyle/>
          <a:p>
            <a:r>
              <a:rPr lang="en-US" sz="1100" dirty="0">
                <a:latin typeface="Times New Roman" pitchFamily="18" charset="0"/>
                <a:ea typeface="Times New Roman" pitchFamily="18" charset="0"/>
                <a:cs typeface="Times New Roman" pitchFamily="18" charset="0"/>
              </a:rPr>
              <a:t>Derek L. Hansen is an Assistant Professor at Maryland’s </a:t>
            </a:r>
            <a:r>
              <a:rPr lang="en-US" sz="1100" dirty="0" err="1">
                <a:latin typeface="Times New Roman" pitchFamily="18" charset="0"/>
                <a:ea typeface="Times New Roman" pitchFamily="18" charset="0"/>
                <a:cs typeface="Times New Roman" pitchFamily="18" charset="0"/>
              </a:rPr>
              <a:t>iSchool</a:t>
            </a:r>
            <a:r>
              <a:rPr lang="en-US" sz="1100" dirty="0">
                <a:latin typeface="Times New Roman" pitchFamily="18" charset="0"/>
                <a:ea typeface="Times New Roman" pitchFamily="18" charset="0"/>
                <a:cs typeface="Times New Roman" pitchFamily="18" charset="0"/>
              </a:rPr>
              <a:t> and Director for the Center for the Advanced Study of Communities and Information (</a:t>
            </a:r>
            <a:r>
              <a:rPr lang="en-US" sz="1100" dirty="0">
                <a:latin typeface="Times New Roman" pitchFamily="18" charset="0"/>
                <a:ea typeface="Times New Roman" pitchFamily="18" charset="0"/>
                <a:cs typeface="Times New Roman" pitchFamily="18" charset="0"/>
                <a:hlinkClick r:id="rId12"/>
              </a:rPr>
              <a:t>http://casci.umd.edu</a:t>
            </a:r>
            <a:r>
              <a:rPr lang="en-US" sz="1100" dirty="0">
                <a:latin typeface="Times New Roman" pitchFamily="18" charset="0"/>
                <a:ea typeface="Times New Roman" pitchFamily="18" charset="0"/>
                <a:cs typeface="Times New Roman" pitchFamily="18" charset="0"/>
              </a:rPr>
              <a:t>). He is also an active member of the Human Computer Interaction Lab (</a:t>
            </a:r>
            <a:r>
              <a:rPr lang="en-US" sz="1100" dirty="0">
                <a:latin typeface="Times New Roman" pitchFamily="18" charset="0"/>
                <a:ea typeface="Times New Roman" pitchFamily="18" charset="0"/>
                <a:cs typeface="Times New Roman" pitchFamily="18" charset="0"/>
                <a:hlinkClick r:id="rId13"/>
              </a:rPr>
              <a:t>http://www.cs.umd.edu/hcil/</a:t>
            </a:r>
            <a:r>
              <a:rPr lang="en-US" sz="1100" dirty="0">
                <a:latin typeface="Times New Roman" pitchFamily="18" charset="0"/>
                <a:ea typeface="Times New Roman" pitchFamily="18" charset="0"/>
                <a:cs typeface="Times New Roman" pitchFamily="18" charset="0"/>
              </a:rPr>
              <a:t>). His research focuses on mass collaboration, consumer health informatics, alternate reality games (ARGs), and social network analysis and visualization of online interactions. Dr. Hansen has a PhD from the University of Michigan’s School of Information.</a:t>
            </a:r>
          </a:p>
        </p:txBody>
      </p:sp>
      <p:sp>
        <p:nvSpPr>
          <p:cNvPr id="16" name="Rectangle 15"/>
          <p:cNvSpPr/>
          <p:nvPr/>
        </p:nvSpPr>
        <p:spPr>
          <a:xfrm>
            <a:off x="1219200" y="5411450"/>
            <a:ext cx="7924800" cy="938719"/>
          </a:xfrm>
          <a:prstGeom prst="rect">
            <a:avLst/>
          </a:prstGeom>
        </p:spPr>
        <p:txBody>
          <a:bodyPr wrap="square">
            <a:spAutoFit/>
          </a:bodyPr>
          <a:lstStyle/>
          <a:p>
            <a:r>
              <a:rPr lang="en-US" sz="1100" dirty="0">
                <a:latin typeface="Times New Roman" pitchFamily="18" charset="0"/>
                <a:ea typeface="Times New Roman" pitchFamily="18" charset="0"/>
                <a:cs typeface="Times New Roman" pitchFamily="18" charset="0"/>
              </a:rPr>
              <a:t>Laura W. Black is an Assistant Professor in the School of Communication Studies at Ohio University. She studies public deliberation, dialogue, and conflict in small groups and is specifically interested in how people tell and respond to personal stories during small group discussions.  Her research on social media includes studies of decision making in Wikipedia, conflict management in an online public forum, and social support in the online weight loss community </a:t>
            </a:r>
            <a:r>
              <a:rPr lang="en-US" sz="1100" dirty="0" err="1">
                <a:latin typeface="Times New Roman" pitchFamily="18" charset="0"/>
                <a:ea typeface="Times New Roman" pitchFamily="18" charset="0"/>
                <a:cs typeface="Times New Roman" pitchFamily="18" charset="0"/>
              </a:rPr>
              <a:t>FatSecret</a:t>
            </a:r>
            <a:r>
              <a:rPr lang="en-US" sz="1100" dirty="0">
                <a:latin typeface="Times New Roman" pitchFamily="18" charset="0"/>
                <a:ea typeface="Times New Roman" pitchFamily="18" charset="0"/>
                <a:cs typeface="Times New Roman" pitchFamily="18" charset="0"/>
              </a:rPr>
              <a:t>.  She has a Ph.D. in communication from the University of Washington.</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1265" name="Picture 1"/>
          <p:cNvPicPr>
            <a:picLocks noChangeAspect="1" noChangeArrowheads="1"/>
          </p:cNvPicPr>
          <p:nvPr/>
        </p:nvPicPr>
        <p:blipFill>
          <a:blip r:embed="rId2" cstate="print"/>
          <a:srcRect/>
          <a:stretch>
            <a:fillRect/>
          </a:stretch>
        </p:blipFill>
        <p:spPr bwMode="auto">
          <a:xfrm>
            <a:off x="0" y="0"/>
            <a:ext cx="8406569" cy="6324600"/>
          </a:xfrm>
          <a:prstGeom prst="rect">
            <a:avLst/>
          </a:prstGeom>
          <a:noFill/>
        </p:spPr>
      </p:pic>
      <p:sp>
        <p:nvSpPr>
          <p:cNvPr id="11267" name="Rectangle 3"/>
          <p:cNvSpPr>
            <a:spLocks noChangeArrowheads="1"/>
          </p:cNvSpPr>
          <p:nvPr/>
        </p:nvSpPr>
        <p:spPr bwMode="auto">
          <a:xfrm>
            <a:off x="0" y="6457890"/>
            <a:ext cx="91440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pitchFamily="34" charset="0"/>
                <a:ea typeface="Calibri" pitchFamily="34" charset="0"/>
                <a:cs typeface="Calibri" pitchFamily="34" charset="0"/>
              </a:rPr>
              <a:t>This NodeXL network graph depicts user to user talk page connections from a Wikipedia policy article.  The graph illustrates one way that styles of contribution are tied to structural attributes.   Note that the red nodes (most confrontational) are involved in the strongest dyadic ties, and they tend to have the highest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Users\Marc A. Smith\Documents\My Dropbox\_2010 - Book - Analyzing Social Media Networks\Figures\CH4 Layout\4.9_color.PNG"/>
          <p:cNvPicPr>
            <a:picLocks noChangeAspect="1" noChangeArrowheads="1"/>
          </p:cNvPicPr>
          <p:nvPr/>
        </p:nvPicPr>
        <p:blipFill>
          <a:blip r:embed="rId2" cstate="print"/>
          <a:srcRect/>
          <a:stretch>
            <a:fillRect/>
          </a:stretch>
        </p:blipFill>
        <p:spPr bwMode="auto">
          <a:xfrm>
            <a:off x="0" y="0"/>
            <a:ext cx="7221538" cy="5019675"/>
          </a:xfrm>
          <a:prstGeom prst="rect">
            <a:avLst/>
          </a:prstGeom>
          <a:noFill/>
        </p:spPr>
      </p:pic>
      <p:sp>
        <p:nvSpPr>
          <p:cNvPr id="4097" name="Rectangle 1"/>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4.9: Color coding vertices in NodeXL helps quickly identify women (pink) and men (blue)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4337" name="Picture 1" descr="Wiki_Fig3"/>
          <p:cNvPicPr>
            <a:picLocks noChangeAspect="1" noChangeArrowheads="1"/>
          </p:cNvPicPr>
          <p:nvPr/>
        </p:nvPicPr>
        <p:blipFill>
          <a:blip r:embed="rId2" cstate="print"/>
          <a:srcRect t="8804" b="2492"/>
          <a:stretch>
            <a:fillRect/>
          </a:stretch>
        </p:blipFill>
        <p:spPr bwMode="auto">
          <a:xfrm>
            <a:off x="-1" y="0"/>
            <a:ext cx="9123451" cy="5638800"/>
          </a:xfrm>
          <a:prstGeom prst="rect">
            <a:avLst/>
          </a:prstGeom>
          <a:noFill/>
        </p:spPr>
      </p:pic>
      <p:sp>
        <p:nvSpPr>
          <p:cNvPr id="14339" name="Rectangle 3"/>
          <p:cNvSpPr>
            <a:spLocks noChangeArrowheads="1"/>
          </p:cNvSpPr>
          <p:nvPr/>
        </p:nvSpPr>
        <p:spPr bwMode="auto">
          <a:xfrm>
            <a:off x="304800" y="5715000"/>
            <a:ext cx="8686800"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NodeXL visualization of Lostpedia wiki user-to-user affiliation network connecting users (vertices) based on the number of unique pages they have both edited (weighted edges). Two types of edges are included: Those connecting users based on co-edits of 20 or more Theory pages (Green) and those connecting users based on co-edits of 150 or more Articles (Maroon). Vertex size is based on total wiki edits and color is based on the percentage of pages that are Theory pages (green vertices edit mostly Theory pages and Maroon mostly Article pages). Boundary spanners and important individuals are easily identified.</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5361" name="Picture 1" descr="Wiki_Fig4"/>
          <p:cNvPicPr>
            <a:picLocks noChangeAspect="1" noChangeArrowheads="1"/>
          </p:cNvPicPr>
          <p:nvPr/>
        </p:nvPicPr>
        <p:blipFill>
          <a:blip r:embed="rId2" cstate="print"/>
          <a:srcRect t="7082" b="2354"/>
          <a:stretch>
            <a:fillRect/>
          </a:stretch>
        </p:blipFill>
        <p:spPr bwMode="auto">
          <a:xfrm>
            <a:off x="-1" y="0"/>
            <a:ext cx="9158479" cy="4495800"/>
          </a:xfrm>
          <a:prstGeom prst="rect">
            <a:avLst/>
          </a:prstGeom>
          <a:noFill/>
        </p:spPr>
      </p:pic>
      <p:sp>
        <p:nvSpPr>
          <p:cNvPr id="15363" name="Rectangle 3"/>
          <p:cNvSpPr>
            <a:spLocks noChangeArrowheads="1"/>
          </p:cNvSpPr>
          <p:nvPr/>
        </p:nvSpPr>
        <p:spPr bwMode="auto">
          <a:xfrm>
            <a:off x="0" y="5419638"/>
            <a:ext cx="9144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Calibri" pitchFamily="34" charset="0"/>
                <a:ea typeface="Calibri" pitchFamily="34" charset="0"/>
                <a:cs typeface="Calibri" pitchFamily="34" charset="0"/>
              </a:rPr>
              <a:t>NodeXL Edges worksheet and visualization of a Lostpedia wiki user-to-user affiliation network graph with edges filtered based on the number of pages that users share as a percentage of the total number of edited pages. The number of edges for frequent editors like Santa (highlighted in red) are significantly reduced, but size indicates importance.</a:t>
            </a:r>
            <a:endParaRPr kumimoji="0" lang="en-US" sz="4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Marc A. Smith\Documents\My Dropbox\_2010 - Book - Analyzing Social Media Networks\Related materials\pierredv JOSS 2010 = FCC lobbying - graph.png"/>
          <p:cNvPicPr>
            <a:picLocks noChangeAspect="1" noChangeArrowheads="1"/>
          </p:cNvPicPr>
          <p:nvPr/>
        </p:nvPicPr>
        <p:blipFill>
          <a:blip r:embed="rId2" cstate="print"/>
          <a:srcRect/>
          <a:stretch>
            <a:fillRect/>
          </a:stretch>
        </p:blipFill>
        <p:spPr bwMode="auto">
          <a:xfrm>
            <a:off x="-1" y="-1"/>
            <a:ext cx="9144003" cy="6858001"/>
          </a:xfrm>
          <a:prstGeom prst="rect">
            <a:avLst/>
          </a:prstGeom>
          <a:noFill/>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Marc A. Smith\Documents\My Dropbox\_2010 - Book - Analyzing Social Media Networks\Figures\Author Thumbnails\Shneiderman-portrait.JPG"/>
          <p:cNvPicPr>
            <a:picLocks noChangeAspect="1" noChangeArrowheads="1"/>
          </p:cNvPicPr>
          <p:nvPr/>
        </p:nvPicPr>
        <p:blipFill>
          <a:blip r:embed="rId2" cstate="print"/>
          <a:srcRect/>
          <a:stretch>
            <a:fillRect/>
          </a:stretch>
        </p:blipFill>
        <p:spPr bwMode="auto">
          <a:xfrm>
            <a:off x="0" y="3048000"/>
            <a:ext cx="1400780" cy="1869094"/>
          </a:xfrm>
          <a:prstGeom prst="rect">
            <a:avLst/>
          </a:prstGeom>
          <a:noFill/>
        </p:spPr>
      </p:pic>
      <p:pic>
        <p:nvPicPr>
          <p:cNvPr id="31747" name="Picture 3" descr="C:\Users\Marc A. Smith\Documents\My Dropbox\_2010 - Book - Analyzing Social Media Networks\Figures\Author Thumbnails\Hansen-portrait.jpg"/>
          <p:cNvPicPr>
            <a:picLocks noChangeAspect="1" noChangeArrowheads="1"/>
          </p:cNvPicPr>
          <p:nvPr/>
        </p:nvPicPr>
        <p:blipFill>
          <a:blip r:embed="rId3" cstate="print"/>
          <a:srcRect/>
          <a:stretch>
            <a:fillRect/>
          </a:stretch>
        </p:blipFill>
        <p:spPr bwMode="auto">
          <a:xfrm>
            <a:off x="0" y="0"/>
            <a:ext cx="1681486" cy="1828800"/>
          </a:xfrm>
          <a:prstGeom prst="rect">
            <a:avLst/>
          </a:prstGeom>
          <a:noFill/>
        </p:spPr>
      </p:pic>
      <p:pic>
        <p:nvPicPr>
          <p:cNvPr id="31748" name="Picture 4" descr="C:\Users\Marc A. Smith\Documents\My Dropbox\_2010 - Book - Analyzing Social Media Networks\Figures\Author Thumbnails\Marc_Smith.png"/>
          <p:cNvPicPr>
            <a:picLocks noChangeAspect="1" noChangeArrowheads="1"/>
          </p:cNvPicPr>
          <p:nvPr/>
        </p:nvPicPr>
        <p:blipFill>
          <a:blip r:embed="rId4" cstate="print"/>
          <a:srcRect/>
          <a:stretch>
            <a:fillRect/>
          </a:stretch>
        </p:blipFill>
        <p:spPr bwMode="auto">
          <a:xfrm>
            <a:off x="0" y="4932362"/>
            <a:ext cx="1844675" cy="1849438"/>
          </a:xfrm>
          <a:prstGeom prst="rect">
            <a:avLst/>
          </a:prstGeom>
          <a:noFill/>
        </p:spPr>
      </p:pic>
      <p:pic>
        <p:nvPicPr>
          <p:cNvPr id="5" name="Picture 4" descr="COVER-Hansen4_22.jpg"/>
          <p:cNvPicPr>
            <a:picLocks noChangeAspect="1"/>
          </p:cNvPicPr>
          <p:nvPr/>
        </p:nvPicPr>
        <p:blipFill>
          <a:blip r:embed="rId5" cstate="print"/>
          <a:stretch>
            <a:fillRect/>
          </a:stretch>
        </p:blipFill>
        <p:spPr>
          <a:xfrm>
            <a:off x="3583459" y="0"/>
            <a:ext cx="5560541" cy="6858000"/>
          </a:xfrm>
          <a:prstGeom prst="rect">
            <a:avLst/>
          </a:prstGeom>
        </p:spPr>
      </p:pic>
      <p:pic>
        <p:nvPicPr>
          <p:cNvPr id="31749" name="Picture 5" descr="C:\Users\Marc A. Smith\Documents\My Dropbox\_Blog - Connected Action\2010 -  University of Maryland - Logo.png.jpg"/>
          <p:cNvPicPr>
            <a:picLocks noChangeAspect="1" noChangeArrowheads="1"/>
          </p:cNvPicPr>
          <p:nvPr/>
        </p:nvPicPr>
        <p:blipFill>
          <a:blip r:embed="rId6" cstate="print"/>
          <a:srcRect/>
          <a:stretch>
            <a:fillRect/>
          </a:stretch>
        </p:blipFill>
        <p:spPr bwMode="auto">
          <a:xfrm>
            <a:off x="0" y="1828800"/>
            <a:ext cx="2590800" cy="610646"/>
          </a:xfrm>
          <a:prstGeom prst="rect">
            <a:avLst/>
          </a:prstGeom>
          <a:noFill/>
        </p:spPr>
      </p:pic>
      <p:pic>
        <p:nvPicPr>
          <p:cNvPr id="31750" name="Picture 6" descr="C:\Users\Marc A. Smith\Documents\My Dropbox\_Blog - Connected Action\2009 - Connected Action Logo.png"/>
          <p:cNvPicPr>
            <a:picLocks noChangeAspect="1" noChangeArrowheads="1"/>
          </p:cNvPicPr>
          <p:nvPr/>
        </p:nvPicPr>
        <p:blipFill>
          <a:blip r:embed="rId7" cstate="print"/>
          <a:srcRect/>
          <a:stretch>
            <a:fillRect/>
          </a:stretch>
        </p:blipFill>
        <p:spPr bwMode="auto">
          <a:xfrm>
            <a:off x="1828800" y="5776912"/>
            <a:ext cx="1458181" cy="1081088"/>
          </a:xfrm>
          <a:prstGeom prst="rect">
            <a:avLst/>
          </a:prstGeom>
          <a:noFill/>
        </p:spPr>
      </p:pic>
      <p:pic>
        <p:nvPicPr>
          <p:cNvPr id="31751" name="Picture 7" descr="C:\Users\Marc A. Smith\Documents\My Dropbox\_Blog - Connected Action\2010 -  University of Maryland - HCIL - Logo.png"/>
          <p:cNvPicPr>
            <a:picLocks noChangeAspect="1" noChangeArrowheads="1"/>
          </p:cNvPicPr>
          <p:nvPr/>
        </p:nvPicPr>
        <p:blipFill>
          <a:blip r:embed="rId8" cstate="print"/>
          <a:srcRect/>
          <a:stretch>
            <a:fillRect/>
          </a:stretch>
        </p:blipFill>
        <p:spPr bwMode="auto">
          <a:xfrm>
            <a:off x="0" y="2438400"/>
            <a:ext cx="1806575" cy="655638"/>
          </a:xfrm>
          <a:prstGeom prst="rect">
            <a:avLst/>
          </a:prstGeom>
          <a:noFill/>
        </p:spPr>
      </p:pic>
      <p:sp>
        <p:nvSpPr>
          <p:cNvPr id="9" name="Rounded Rectangle 8"/>
          <p:cNvSpPr/>
          <p:nvPr/>
        </p:nvSpPr>
        <p:spPr>
          <a:xfrm>
            <a:off x="2057400" y="2819400"/>
            <a:ext cx="19050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Forthcoming, Summer 2010</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Marc A. Smith\Documents\My Dropbox\_2010 - Book - Analyzing Social Media Networks\Figures\CH4 Layout\4.11_visual_properties.PNG"/>
          <p:cNvPicPr>
            <a:picLocks noChangeAspect="1" noChangeArrowheads="1"/>
          </p:cNvPicPr>
          <p:nvPr/>
        </p:nvPicPr>
        <p:blipFill>
          <a:blip r:embed="rId2" cstate="print"/>
          <a:srcRect/>
          <a:stretch>
            <a:fillRect/>
          </a:stretch>
        </p:blipFill>
        <p:spPr bwMode="auto">
          <a:xfrm>
            <a:off x="609600" y="2362200"/>
            <a:ext cx="7954178" cy="1828800"/>
          </a:xfrm>
          <a:prstGeom prst="rect">
            <a:avLst/>
          </a:prstGeom>
          <a:noFill/>
        </p:spPr>
      </p:pic>
      <p:sp>
        <p:nvSpPr>
          <p:cNvPr id="3073" name="Rectangle 1"/>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4.11: In </a:t>
            </a:r>
            <a:r>
              <a:rPr kumimoji="0" lang="en-US" sz="11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NodeXL,</a:t>
            </a:r>
            <a:r>
              <a:rPr kumimoji="0" lang="en-US" sz="1100" b="0"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a:t>
            </a:r>
            <a:r>
              <a:rPr kumimoji="0" lang="en-US" sz="11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v</a:t>
            </a: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ertices can have properties such as Color, Shape, Size, and Opacity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Marc A. Smith\Documents\My Dropbox\_2010 - Book - Analyzing Social Media Networks\Figures\CH4 Layout\4.13_autofill_columns_dialog.PNG"/>
          <p:cNvPicPr>
            <a:picLocks noChangeAspect="1" noChangeArrowheads="1"/>
          </p:cNvPicPr>
          <p:nvPr/>
        </p:nvPicPr>
        <p:blipFill>
          <a:blip r:embed="rId2" cstate="print"/>
          <a:srcRect/>
          <a:stretch>
            <a:fillRect/>
          </a:stretch>
        </p:blipFill>
        <p:spPr bwMode="auto">
          <a:xfrm>
            <a:off x="2209800" y="0"/>
            <a:ext cx="4448175" cy="6573838"/>
          </a:xfrm>
          <a:prstGeom prst="rect">
            <a:avLst/>
          </a:prstGeom>
          <a:noFill/>
        </p:spPr>
      </p:pic>
      <p:sp>
        <p:nvSpPr>
          <p:cNvPr id="3" name="Rectangle 2"/>
          <p:cNvSpPr/>
          <p:nvPr/>
        </p:nvSpPr>
        <p:spPr>
          <a:xfrm>
            <a:off x="0" y="533400"/>
            <a:ext cx="2133600" cy="3139321"/>
          </a:xfrm>
          <a:prstGeom prst="rect">
            <a:avLst/>
          </a:prstGeom>
        </p:spPr>
        <p:txBody>
          <a:bodyPr wrap="square">
            <a:spAutoFit/>
          </a:bodyPr>
          <a:lstStyle/>
          <a:p>
            <a:r>
              <a:rPr lang="en-US" b="1" dirty="0" smtClean="0"/>
              <a:t>Figure 4.13: The Autofill Columns dialog used to set Vertex Size values based on the number of Prior Parties.  </a:t>
            </a:r>
          </a:p>
          <a:p>
            <a:r>
              <a:rPr lang="en-US" dirty="0" smtClean="0"/>
              <a:t>Selecting the Autofill button populates the Size column and refreshes the graph.</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Marc A. Smith\Documents\My Dropbox\_2010 - Book - Analyzing Social Media Networks\Figures\CH4 Layout\4.10_new_data.PNG"/>
          <p:cNvPicPr>
            <a:picLocks noChangeAspect="1" noChangeArrowheads="1"/>
          </p:cNvPicPr>
          <p:nvPr/>
        </p:nvPicPr>
        <p:blipFill>
          <a:blip r:embed="rId2" cstate="print"/>
          <a:srcRect/>
          <a:stretch>
            <a:fillRect/>
          </a:stretch>
        </p:blipFill>
        <p:spPr bwMode="auto">
          <a:xfrm>
            <a:off x="0" y="0"/>
            <a:ext cx="7954963" cy="5200650"/>
          </a:xfrm>
          <a:prstGeom prst="rect">
            <a:avLst/>
          </a:prstGeom>
          <a:noFill/>
        </p:spPr>
      </p:pic>
      <p:sp>
        <p:nvSpPr>
          <p:cNvPr id="3" name="Rectangle 2"/>
          <p:cNvSpPr/>
          <p:nvPr/>
        </p:nvSpPr>
        <p:spPr>
          <a:xfrm>
            <a:off x="0" y="6211669"/>
            <a:ext cx="9144000" cy="646331"/>
          </a:xfrm>
          <a:prstGeom prst="rect">
            <a:avLst/>
          </a:prstGeom>
        </p:spPr>
        <p:txBody>
          <a:bodyPr wrap="square">
            <a:spAutoFit/>
          </a:bodyPr>
          <a:lstStyle/>
          <a:p>
            <a:r>
              <a:rPr lang="en-US" b="1" dirty="0" smtClean="0"/>
              <a:t>Figure 4.10: The NodeXL Vertices worksheet now includes user supplied columns for Age and number of Prior Parties</a:t>
            </a:r>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arc A. Smith\Documents\My Dropbox\_2010 - Book - Analyzing Social Media Networks\Figures\CH4 Layout\4.12_size.PNG"/>
          <p:cNvPicPr>
            <a:picLocks noChangeAspect="1" noChangeArrowheads="1"/>
          </p:cNvPicPr>
          <p:nvPr/>
        </p:nvPicPr>
        <p:blipFill>
          <a:blip r:embed="rId2" cstate="print"/>
          <a:srcRect/>
          <a:stretch>
            <a:fillRect/>
          </a:stretch>
        </p:blipFill>
        <p:spPr bwMode="auto">
          <a:xfrm>
            <a:off x="0" y="0"/>
            <a:ext cx="7164388" cy="5200650"/>
          </a:xfrm>
          <a:prstGeom prst="rect">
            <a:avLst/>
          </a:prstGeom>
          <a:noFill/>
        </p:spPr>
      </p:pic>
      <p:sp>
        <p:nvSpPr>
          <p:cNvPr id="21" name="Rectangle 20"/>
          <p:cNvSpPr/>
          <p:nvPr/>
        </p:nvSpPr>
        <p:spPr>
          <a:xfrm>
            <a:off x="0" y="5867399"/>
            <a:ext cx="9144000" cy="1077218"/>
          </a:xfrm>
          <a:prstGeom prst="rect">
            <a:avLst/>
          </a:prstGeom>
        </p:spPr>
        <p:txBody>
          <a:bodyPr wrap="square">
            <a:spAutoFit/>
          </a:bodyPr>
          <a:lstStyle/>
          <a:p>
            <a:r>
              <a:rPr lang="en-US" sz="1600" b="1" dirty="0" smtClean="0"/>
              <a:t>Figure 4.12: Vertex sizes have been populated using the NodeXL Autofill Columns feature based on the number of Prior Parties attended, revealing the wide disparity in social activity. The Legend at the bottom of the graph pane shows the range of values for Prior Parties (0 – 7) and their mapping to Size (line width of 1.5 – 6).</a:t>
            </a:r>
            <a:endParaRPr lang="en-US" sz="16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5" descr="C:\Users\Marc A. Smith\Documents\My Dropbox\_2010 - Book - Analyzing Social Media Networks\Figures\CH4 Layout\4.19_edge_labels.PNG"/>
          <p:cNvPicPr>
            <a:picLocks noChangeAspect="1" noChangeArrowheads="1"/>
          </p:cNvPicPr>
          <p:nvPr/>
        </p:nvPicPr>
        <p:blipFill>
          <a:blip r:embed="rId2" cstate="print"/>
          <a:srcRect/>
          <a:stretch>
            <a:fillRect/>
          </a:stretch>
        </p:blipFill>
        <p:spPr bwMode="auto">
          <a:xfrm>
            <a:off x="0" y="0"/>
            <a:ext cx="8526463" cy="522922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descr="C:\Users\Marc A. Smith\Documents\My Dropbox\_2010 - Book - Analyzing Social Media Networks\Figures\CH4 Layout\4.14_autofill_options.PNG"/>
          <p:cNvPicPr>
            <a:picLocks noChangeAspect="1" noChangeArrowheads="1"/>
          </p:cNvPicPr>
          <p:nvPr/>
        </p:nvPicPr>
        <p:blipFill>
          <a:blip r:embed="rId2" cstate="print"/>
          <a:srcRect/>
          <a:stretch>
            <a:fillRect/>
          </a:stretch>
        </p:blipFill>
        <p:spPr bwMode="auto">
          <a:xfrm>
            <a:off x="1143000" y="1219200"/>
            <a:ext cx="4743450" cy="2447925"/>
          </a:xfrm>
          <a:prstGeom prst="rect">
            <a:avLst/>
          </a:prstGeom>
          <a:noFill/>
        </p:spPr>
      </p:pic>
      <p:sp>
        <p:nvSpPr>
          <p:cNvPr id="3" name="Rectangle 2"/>
          <p:cNvSpPr/>
          <p:nvPr/>
        </p:nvSpPr>
        <p:spPr>
          <a:xfrm>
            <a:off x="5867400" y="1066800"/>
            <a:ext cx="3048000" cy="2031325"/>
          </a:xfrm>
          <a:prstGeom prst="rect">
            <a:avLst/>
          </a:prstGeom>
        </p:spPr>
        <p:txBody>
          <a:bodyPr wrap="square">
            <a:spAutoFit/>
          </a:bodyPr>
          <a:lstStyle/>
          <a:p>
            <a:r>
              <a:rPr lang="en-US" b="1" dirty="0" smtClean="0"/>
              <a:t>Figure 4.14: NodeXL Vertex Size Options dialog allows you to set the range for sizes. Setting the range to be from 1.5 to 6.0 ensures that all vertices are visible and avoids overlap of vertices.</a:t>
            </a:r>
            <a:endParaRPr lang="en-US"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C:\Users\Marc A. Smith\Documents\My Dropbox\_2010 - Book - Analyzing Social Media Networks\Figures\CH4 Layout\4.15_graph_options.PNG"/>
          <p:cNvPicPr>
            <a:picLocks noChangeAspect="1" noChangeArrowheads="1"/>
          </p:cNvPicPr>
          <p:nvPr/>
        </p:nvPicPr>
        <p:blipFill>
          <a:blip r:embed="rId2" cstate="print"/>
          <a:srcRect/>
          <a:stretch>
            <a:fillRect/>
          </a:stretch>
        </p:blipFill>
        <p:spPr bwMode="auto">
          <a:xfrm>
            <a:off x="939800" y="1185863"/>
            <a:ext cx="4876800" cy="5324475"/>
          </a:xfrm>
          <a:prstGeom prst="rect">
            <a:avLst/>
          </a:prstGeom>
          <a:noFill/>
        </p:spPr>
      </p:pic>
      <p:sp>
        <p:nvSpPr>
          <p:cNvPr id="4" name="Rectangle 3"/>
          <p:cNvSpPr/>
          <p:nvPr/>
        </p:nvSpPr>
        <p:spPr>
          <a:xfrm>
            <a:off x="5943600" y="1219200"/>
            <a:ext cx="3200400" cy="1477328"/>
          </a:xfrm>
          <a:prstGeom prst="rect">
            <a:avLst/>
          </a:prstGeom>
        </p:spPr>
        <p:txBody>
          <a:bodyPr wrap="square">
            <a:spAutoFit/>
          </a:bodyPr>
          <a:lstStyle/>
          <a:p>
            <a:r>
              <a:rPr lang="en-US" b="1" dirty="0" smtClean="0"/>
              <a:t>Figure 4.15: NodeXL Graph Options dialog box shows current values for the visual properties of vertices and edges</a:t>
            </a:r>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Marc A. Smith\Documents\My Dropbox\_2010 - Book - Analyzing Social Media Networks\Figures\Author Thumbnails\Shneiderman-portrait.JPG"/>
          <p:cNvPicPr>
            <a:picLocks noChangeAspect="1" noChangeArrowheads="1"/>
          </p:cNvPicPr>
          <p:nvPr/>
        </p:nvPicPr>
        <p:blipFill>
          <a:blip r:embed="rId2" cstate="print"/>
          <a:srcRect/>
          <a:stretch>
            <a:fillRect/>
          </a:stretch>
        </p:blipFill>
        <p:spPr bwMode="auto">
          <a:xfrm>
            <a:off x="0" y="3048000"/>
            <a:ext cx="1400780" cy="1869094"/>
          </a:xfrm>
          <a:prstGeom prst="rect">
            <a:avLst/>
          </a:prstGeom>
          <a:noFill/>
        </p:spPr>
      </p:pic>
      <p:pic>
        <p:nvPicPr>
          <p:cNvPr id="31747" name="Picture 3" descr="C:\Users\Marc A. Smith\Documents\My Dropbox\_2010 - Book - Analyzing Social Media Networks\Figures\Author Thumbnails\Hansen-portrait.jpg"/>
          <p:cNvPicPr>
            <a:picLocks noChangeAspect="1" noChangeArrowheads="1"/>
          </p:cNvPicPr>
          <p:nvPr/>
        </p:nvPicPr>
        <p:blipFill>
          <a:blip r:embed="rId3" cstate="print"/>
          <a:srcRect/>
          <a:stretch>
            <a:fillRect/>
          </a:stretch>
        </p:blipFill>
        <p:spPr bwMode="auto">
          <a:xfrm>
            <a:off x="0" y="0"/>
            <a:ext cx="1681486" cy="1828800"/>
          </a:xfrm>
          <a:prstGeom prst="rect">
            <a:avLst/>
          </a:prstGeom>
          <a:noFill/>
        </p:spPr>
      </p:pic>
      <p:pic>
        <p:nvPicPr>
          <p:cNvPr id="31748" name="Picture 4" descr="C:\Users\Marc A. Smith\Documents\My Dropbox\_2010 - Book - Analyzing Social Media Networks\Figures\Author Thumbnails\Marc_Smith.png"/>
          <p:cNvPicPr>
            <a:picLocks noChangeAspect="1" noChangeArrowheads="1"/>
          </p:cNvPicPr>
          <p:nvPr/>
        </p:nvPicPr>
        <p:blipFill>
          <a:blip r:embed="rId4" cstate="print"/>
          <a:srcRect/>
          <a:stretch>
            <a:fillRect/>
          </a:stretch>
        </p:blipFill>
        <p:spPr bwMode="auto">
          <a:xfrm>
            <a:off x="0" y="4932362"/>
            <a:ext cx="1844675" cy="1849438"/>
          </a:xfrm>
          <a:prstGeom prst="rect">
            <a:avLst/>
          </a:prstGeom>
          <a:noFill/>
        </p:spPr>
      </p:pic>
      <p:pic>
        <p:nvPicPr>
          <p:cNvPr id="31749" name="Picture 5" descr="C:\Users\Marc A. Smith\Documents\My Dropbox\_Blog - Connected Action\2010 -  University of Maryland - Logo.png.jpg"/>
          <p:cNvPicPr>
            <a:picLocks noChangeAspect="1" noChangeArrowheads="1"/>
          </p:cNvPicPr>
          <p:nvPr/>
        </p:nvPicPr>
        <p:blipFill>
          <a:blip r:embed="rId5" cstate="print"/>
          <a:srcRect/>
          <a:stretch>
            <a:fillRect/>
          </a:stretch>
        </p:blipFill>
        <p:spPr bwMode="auto">
          <a:xfrm>
            <a:off x="0" y="1828800"/>
            <a:ext cx="2590800" cy="610646"/>
          </a:xfrm>
          <a:prstGeom prst="rect">
            <a:avLst/>
          </a:prstGeom>
          <a:noFill/>
        </p:spPr>
      </p:pic>
      <p:pic>
        <p:nvPicPr>
          <p:cNvPr id="31750" name="Picture 6" descr="C:\Users\Marc A. Smith\Documents\My Dropbox\_Blog - Connected Action\2009 - Connected Action Logo.png"/>
          <p:cNvPicPr>
            <a:picLocks noChangeAspect="1" noChangeArrowheads="1"/>
          </p:cNvPicPr>
          <p:nvPr/>
        </p:nvPicPr>
        <p:blipFill>
          <a:blip r:embed="rId6" cstate="print"/>
          <a:srcRect/>
          <a:stretch>
            <a:fillRect/>
          </a:stretch>
        </p:blipFill>
        <p:spPr bwMode="auto">
          <a:xfrm>
            <a:off x="1109345" y="6248400"/>
            <a:ext cx="719455" cy="533400"/>
          </a:xfrm>
          <a:prstGeom prst="rect">
            <a:avLst/>
          </a:prstGeom>
          <a:noFill/>
        </p:spPr>
      </p:pic>
      <p:pic>
        <p:nvPicPr>
          <p:cNvPr id="31751" name="Picture 7" descr="C:\Users\Marc A. Smith\Documents\My Dropbox\_Blog - Connected Action\2010 -  University of Maryland - HCIL - Logo.png"/>
          <p:cNvPicPr>
            <a:picLocks noChangeAspect="1" noChangeArrowheads="1"/>
          </p:cNvPicPr>
          <p:nvPr/>
        </p:nvPicPr>
        <p:blipFill>
          <a:blip r:embed="rId7" cstate="print"/>
          <a:srcRect/>
          <a:stretch>
            <a:fillRect/>
          </a:stretch>
        </p:blipFill>
        <p:spPr bwMode="auto">
          <a:xfrm>
            <a:off x="0" y="2438400"/>
            <a:ext cx="1806575" cy="655638"/>
          </a:xfrm>
          <a:prstGeom prst="rect">
            <a:avLst/>
          </a:prstGeom>
          <a:noFill/>
        </p:spPr>
      </p:pic>
      <p:sp>
        <p:nvSpPr>
          <p:cNvPr id="10" name="TextBox 9"/>
          <p:cNvSpPr txBox="1"/>
          <p:nvPr/>
        </p:nvSpPr>
        <p:spPr>
          <a:xfrm>
            <a:off x="1905000" y="304801"/>
            <a:ext cx="7239000" cy="1569660"/>
          </a:xfrm>
          <a:prstGeom prst="rect">
            <a:avLst/>
          </a:prstGeom>
          <a:noFill/>
        </p:spPr>
        <p:txBody>
          <a:bodyPr wrap="square" rtlCol="0">
            <a:spAutoFit/>
          </a:bodyPr>
          <a:lstStyle/>
          <a:p>
            <a:r>
              <a:rPr lang="en-US" sz="1200" b="1" dirty="0"/>
              <a:t>Derek L. Hansen</a:t>
            </a:r>
            <a:r>
              <a:rPr lang="en-US" sz="1200" dirty="0"/>
              <a:t> is an assistant professor at Maryland’s </a:t>
            </a:r>
            <a:r>
              <a:rPr lang="en-US" sz="1200" dirty="0" err="1"/>
              <a:t>iSchool</a:t>
            </a:r>
            <a:r>
              <a:rPr lang="en-US" sz="1200" dirty="0"/>
              <a:t> and director for the Center for the Advanced Study of Communities and Information (</a:t>
            </a:r>
            <a:r>
              <a:rPr lang="en-US" sz="1200" dirty="0">
                <a:hlinkClick r:id="rId8"/>
              </a:rPr>
              <a:t>http://</a:t>
            </a:r>
            <a:r>
              <a:rPr lang="en-US" sz="1200" dirty="0" smtClean="0">
                <a:hlinkClick r:id="rId8"/>
              </a:rPr>
              <a:t>casci.umd.edu</a:t>
            </a:r>
            <a:r>
              <a:rPr lang="en-US" sz="1200" dirty="0" smtClean="0"/>
              <a:t>), </a:t>
            </a:r>
            <a:r>
              <a:rPr lang="en-US" sz="1200" dirty="0"/>
              <a:t>a multidisciplinary research center focused on harnessing the power of novel social technologies to support the needs of real and virtual communities. He is also an active member of the Human Computer Interaction Lab (</a:t>
            </a:r>
            <a:r>
              <a:rPr lang="en-US" sz="1200" dirty="0">
                <a:hlinkClick r:id="rId9"/>
              </a:rPr>
              <a:t>www.cs.umd.edu/hcil</a:t>
            </a:r>
            <a:r>
              <a:rPr lang="en-US" sz="1200" dirty="0" smtClean="0"/>
              <a:t>). Dr</a:t>
            </a:r>
            <a:r>
              <a:rPr lang="en-US" sz="1200" dirty="0"/>
              <a:t>. Hansen completed his Ph.D. from the University of Michigan’s School of Information where he was an National Science Foundation–funded interdisciplinary STIET  Fellow (</a:t>
            </a:r>
            <a:r>
              <a:rPr lang="en-US" sz="1200" dirty="0">
                <a:hlinkClick r:id="rId10"/>
              </a:rPr>
              <a:t>http://</a:t>
            </a:r>
            <a:r>
              <a:rPr lang="en-US" sz="1200" dirty="0" smtClean="0">
                <a:hlinkClick r:id="rId10"/>
              </a:rPr>
              <a:t>stiet.si.umich.edu</a:t>
            </a:r>
            <a:r>
              <a:rPr lang="en-US" sz="1200" dirty="0" smtClean="0"/>
              <a:t>) </a:t>
            </a:r>
            <a:r>
              <a:rPr lang="en-US" sz="1200" dirty="0"/>
              <a:t>focused on understanding and designing effective online </a:t>
            </a:r>
            <a:r>
              <a:rPr lang="en-US" sz="1200" dirty="0" err="1"/>
              <a:t>sociotechnical</a:t>
            </a:r>
            <a:r>
              <a:rPr lang="en-US" sz="1200" dirty="0"/>
              <a:t> systems. His research and teaching focus on mass collaboration, information reuse, consumer health informatics, and social network analysis of online communities. </a:t>
            </a:r>
          </a:p>
        </p:txBody>
      </p:sp>
      <p:sp>
        <p:nvSpPr>
          <p:cNvPr id="60417" name="Rectangle 1"/>
          <p:cNvSpPr>
            <a:spLocks noChangeArrowheads="1"/>
          </p:cNvSpPr>
          <p:nvPr/>
        </p:nvSpPr>
        <p:spPr bwMode="auto">
          <a:xfrm>
            <a:off x="1828800" y="2715898"/>
            <a:ext cx="7315200" cy="221599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R="0" lvl="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effectLst/>
                <a:ea typeface="Times New Roman" pitchFamily="18" charset="0"/>
                <a:cs typeface="Courier New" pitchFamily="49" charset="0"/>
              </a:rPr>
              <a:t>Ben Shneiderman</a:t>
            </a:r>
            <a:r>
              <a:rPr kumimoji="0" lang="en-US" sz="1200" b="0" i="0" u="none" strike="noStrike" cap="none" normalizeH="0" baseline="0" dirty="0" smtClean="0">
                <a:ln>
                  <a:noFill/>
                </a:ln>
                <a:effectLst/>
                <a:ea typeface="Times New Roman" pitchFamily="18" charset="0"/>
                <a:cs typeface="Courier New" pitchFamily="49" charset="0"/>
              </a:rPr>
              <a:t> (</a:t>
            </a:r>
            <a:r>
              <a:rPr kumimoji="0" lang="en-US" sz="1200" b="0" i="0" u="none" strike="noStrike" cap="none" normalizeH="0" baseline="0" dirty="0" smtClean="0">
                <a:ln>
                  <a:noFill/>
                </a:ln>
                <a:effectLst/>
                <a:ea typeface="Times New Roman" pitchFamily="18" charset="0"/>
                <a:cs typeface="Courier New" pitchFamily="49" charset="0"/>
                <a:hlinkClick r:id="rId11"/>
              </a:rPr>
              <a:t>www.cs.umd.edu/~ben</a:t>
            </a:r>
            <a:r>
              <a:rPr kumimoji="0" lang="en-US" sz="1200" b="0" i="0" u="none" strike="noStrike" cap="none" normalizeH="0" baseline="0" dirty="0" smtClean="0">
                <a:ln>
                  <a:noFill/>
                </a:ln>
                <a:effectLst/>
                <a:ea typeface="Times New Roman" pitchFamily="18" charset="0"/>
                <a:cs typeface="Courier New" pitchFamily="49" charset="0"/>
              </a:rPr>
              <a:t>) is a professor in the Department of Computer Science and founding director (1983-2000) of the Human-Computer Interaction Laboratory (www.cs.umd.edu/hcil) at the University of Maryland. He was elected as a Fellow of the Association for Computing (ACM) in 1997 and a Fellow of the American Association for the Advancement of Science (AAAS) in 2001. He received the ACM SIGCHI Lifetime Achievement Award in 2001. Shneiderman is the co-author, with Catherine </a:t>
            </a:r>
            <a:r>
              <a:rPr kumimoji="0" lang="en-US" sz="1200" b="0" i="0" u="none" strike="noStrike" cap="none" normalizeH="0" baseline="0" dirty="0" err="1" smtClean="0">
                <a:ln>
                  <a:noFill/>
                </a:ln>
                <a:effectLst/>
                <a:ea typeface="Times New Roman" pitchFamily="18" charset="0"/>
                <a:cs typeface="Courier New" pitchFamily="49" charset="0"/>
              </a:rPr>
              <a:t>Plaisant</a:t>
            </a:r>
            <a:r>
              <a:rPr kumimoji="0" lang="en-US" sz="1200" b="0" i="0" u="none" strike="noStrike" cap="none" normalizeH="0" baseline="0" dirty="0" smtClean="0">
                <a:ln>
                  <a:noFill/>
                </a:ln>
                <a:effectLst/>
                <a:ea typeface="Times New Roman" pitchFamily="18" charset="0"/>
                <a:cs typeface="Courier New" pitchFamily="49" charset="0"/>
              </a:rPr>
              <a:t>, of </a:t>
            </a:r>
            <a:r>
              <a:rPr kumimoji="0" lang="en-US" sz="1200" b="0" i="1" u="none" strike="noStrike" cap="none" normalizeH="0" baseline="0" dirty="0" smtClean="0">
                <a:ln>
                  <a:noFill/>
                </a:ln>
                <a:effectLst/>
                <a:ea typeface="Times New Roman" pitchFamily="18" charset="0"/>
                <a:cs typeface="Courier New" pitchFamily="49" charset="0"/>
              </a:rPr>
              <a:t>Designing the User Interface: Strategies for Effective Human-Computer Interaction</a:t>
            </a:r>
            <a:r>
              <a:rPr kumimoji="0" lang="en-US" sz="1200" b="0" i="0" u="none" strike="noStrike" cap="none" normalizeH="0" baseline="0" dirty="0" smtClean="0">
                <a:ln>
                  <a:noFill/>
                </a:ln>
                <a:effectLst/>
                <a:ea typeface="Times New Roman" pitchFamily="18" charset="0"/>
                <a:cs typeface="Courier New" pitchFamily="49" charset="0"/>
              </a:rPr>
              <a:t> (5th ed., April 2009), www.awl.com/DTUI. With S. Card and J. </a:t>
            </a:r>
            <a:r>
              <a:rPr kumimoji="0" lang="en-US" sz="1200" b="0" i="0" u="none" strike="noStrike" cap="none" normalizeH="0" baseline="0" dirty="0" err="1" smtClean="0">
                <a:ln>
                  <a:noFill/>
                </a:ln>
                <a:effectLst/>
                <a:ea typeface="Times New Roman" pitchFamily="18" charset="0"/>
                <a:cs typeface="Courier New" pitchFamily="49" charset="0"/>
              </a:rPr>
              <a:t>Mackinlay</a:t>
            </a:r>
            <a:r>
              <a:rPr kumimoji="0" lang="en-US" sz="1200" b="0" i="0" u="none" strike="noStrike" cap="none" normalizeH="0" baseline="0" dirty="0" smtClean="0">
                <a:ln>
                  <a:noFill/>
                </a:ln>
                <a:effectLst/>
                <a:ea typeface="Times New Roman" pitchFamily="18" charset="0"/>
                <a:cs typeface="Courier New" pitchFamily="49" charset="0"/>
              </a:rPr>
              <a:t>, he co-authored “Readings in Information Visualization: Using Vision to Think” (1999). With Ben </a:t>
            </a:r>
            <a:r>
              <a:rPr kumimoji="0" lang="en-US" sz="1200" b="0" i="0" u="none" strike="noStrike" cap="none" normalizeH="0" baseline="0" dirty="0" err="1" smtClean="0">
                <a:ln>
                  <a:noFill/>
                </a:ln>
                <a:effectLst/>
                <a:ea typeface="Times New Roman" pitchFamily="18" charset="0"/>
                <a:cs typeface="Courier New" pitchFamily="49" charset="0"/>
              </a:rPr>
              <a:t>Bederson</a:t>
            </a:r>
            <a:r>
              <a:rPr kumimoji="0" lang="en-US" sz="1200" b="0" i="0" u="none" strike="noStrike" cap="none" normalizeH="0" baseline="0" dirty="0" smtClean="0">
                <a:ln>
                  <a:noFill/>
                </a:ln>
                <a:effectLst/>
                <a:ea typeface="Times New Roman" pitchFamily="18" charset="0"/>
                <a:cs typeface="Courier New" pitchFamily="49" charset="0"/>
              </a:rPr>
              <a:t> he co-authored </a:t>
            </a:r>
            <a:r>
              <a:rPr kumimoji="0" lang="en-US" sz="1200" b="0" i="1" u="none" strike="noStrike" cap="none" normalizeH="0" baseline="0" dirty="0" smtClean="0">
                <a:ln>
                  <a:noFill/>
                </a:ln>
                <a:effectLst/>
                <a:ea typeface="Times New Roman" pitchFamily="18" charset="0"/>
                <a:cs typeface="Courier New" pitchFamily="49" charset="0"/>
              </a:rPr>
              <a:t>The Craft of Information Visualization</a:t>
            </a:r>
            <a:r>
              <a:rPr kumimoji="0" lang="en-US" sz="1200" b="0" i="0" u="none" strike="noStrike" cap="none" normalizeH="0" baseline="0" dirty="0" smtClean="0">
                <a:ln>
                  <a:noFill/>
                </a:ln>
                <a:effectLst/>
                <a:ea typeface="Times New Roman" pitchFamily="18" charset="0"/>
                <a:cs typeface="Courier New" pitchFamily="49" charset="0"/>
              </a:rPr>
              <a:t> (2003). His book </a:t>
            </a:r>
            <a:r>
              <a:rPr kumimoji="0" lang="en-US" sz="1200" b="0" i="1" u="none" strike="noStrike" cap="none" normalizeH="0" baseline="0" dirty="0" smtClean="0">
                <a:ln>
                  <a:noFill/>
                </a:ln>
                <a:effectLst/>
                <a:ea typeface="Times New Roman" pitchFamily="18" charset="0"/>
                <a:cs typeface="Courier New" pitchFamily="49" charset="0"/>
              </a:rPr>
              <a:t>Leonardo’s Laptop: Human Values and the New Computing Technologies</a:t>
            </a:r>
            <a:r>
              <a:rPr kumimoji="0" lang="en-US" sz="1200" b="0" i="0" u="none" strike="noStrike" cap="none" normalizeH="0" baseline="0" dirty="0" smtClean="0">
                <a:ln>
                  <a:noFill/>
                </a:ln>
                <a:effectLst/>
                <a:ea typeface="Times New Roman" pitchFamily="18" charset="0"/>
                <a:cs typeface="Courier New" pitchFamily="49" charset="0"/>
              </a:rPr>
              <a:t> appeared in October 2002 (MIT Press) (</a:t>
            </a:r>
            <a:r>
              <a:rPr kumimoji="0" lang="en-US" sz="1200" b="0" i="0" u="none" strike="noStrike" cap="none" normalizeH="0" baseline="0" dirty="0" smtClean="0">
                <a:ln>
                  <a:noFill/>
                </a:ln>
                <a:effectLst/>
                <a:ea typeface="Times New Roman" pitchFamily="18" charset="0"/>
                <a:cs typeface="Courier New" pitchFamily="49" charset="0"/>
                <a:hlinkClick r:id="rId12"/>
              </a:rPr>
              <a:t>http://mitpress.mit.edu/leonardoslaptop</a:t>
            </a:r>
            <a:r>
              <a:rPr kumimoji="0" lang="en-US" sz="1200" b="0" i="0" u="none" strike="noStrike" cap="none" normalizeH="0" baseline="0" dirty="0" smtClean="0">
                <a:ln>
                  <a:noFill/>
                </a:ln>
                <a:effectLst/>
                <a:ea typeface="Times New Roman" pitchFamily="18" charset="0"/>
                <a:cs typeface="Courier New" pitchFamily="49" charset="0"/>
              </a:rPr>
              <a:t>) and won the IEEE book award for Distinguished Literary Contribution.</a:t>
            </a:r>
            <a:endParaRPr kumimoji="0" lang="en-US" sz="1200" b="0" i="0" u="none" strike="noStrike" cap="none" normalizeH="0" baseline="0" dirty="0" smtClean="0">
              <a:ln>
                <a:noFill/>
              </a:ln>
              <a:effectLst/>
              <a:cs typeface="Arial" pitchFamily="34" charset="0"/>
            </a:endParaRPr>
          </a:p>
          <a:p>
            <a:pPr marL="0" marR="0" lvl="0" indent="155575"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 name="TextBox 13"/>
          <p:cNvSpPr txBox="1"/>
          <p:nvPr/>
        </p:nvSpPr>
        <p:spPr>
          <a:xfrm>
            <a:off x="1905000" y="4876800"/>
            <a:ext cx="7239000" cy="2123658"/>
          </a:xfrm>
          <a:prstGeom prst="rect">
            <a:avLst/>
          </a:prstGeom>
          <a:noFill/>
        </p:spPr>
        <p:txBody>
          <a:bodyPr wrap="square" rtlCol="0">
            <a:spAutoFit/>
          </a:bodyPr>
          <a:lstStyle/>
          <a:p>
            <a:r>
              <a:rPr lang="en-US" sz="1200" b="1" dirty="0"/>
              <a:t>Marc A. Smith</a:t>
            </a:r>
            <a:r>
              <a:rPr lang="en-US" sz="1200" dirty="0"/>
              <a:t> is a sociologist specializing in the social organization of online communities and computer-mediated interaction. </a:t>
            </a:r>
            <a:r>
              <a:rPr lang="en-US" sz="1200" dirty="0" smtClean="0"/>
              <a:t>Smith </a:t>
            </a:r>
            <a:r>
              <a:rPr lang="en-US" sz="1200" dirty="0"/>
              <a:t>leads the Connected Action consulting group and lives and works in Silicon Valley, </a:t>
            </a:r>
            <a:r>
              <a:rPr lang="en-US" sz="1200" dirty="0" smtClean="0"/>
              <a:t>California.  Connected Action (</a:t>
            </a:r>
            <a:r>
              <a:rPr lang="en-US" sz="1200" dirty="0" smtClean="0">
                <a:hlinkClick r:id="rId13"/>
              </a:rPr>
              <a:t>www.connectedaction.net</a:t>
            </a:r>
            <a:r>
              <a:rPr lang="en-US" sz="1200" dirty="0" smtClean="0"/>
              <a:t>) applies social science methods in general and social network analysis techniques in particular to enterprise and Internet social media usage. He is </a:t>
            </a:r>
            <a:r>
              <a:rPr lang="en-US" sz="1200" dirty="0"/>
              <a:t>the co-editor, with Peter Kollock, of </a:t>
            </a:r>
            <a:r>
              <a:rPr lang="en-US" sz="1200" i="1" dirty="0"/>
              <a:t>Communities in Cyberspace</a:t>
            </a:r>
            <a:r>
              <a:rPr lang="en-US" sz="1200" dirty="0"/>
              <a:t> (</a:t>
            </a:r>
            <a:r>
              <a:rPr lang="en-US" sz="1200" dirty="0" err="1"/>
              <a:t>Routledge</a:t>
            </a:r>
            <a:r>
              <a:rPr lang="en-US" sz="1200" dirty="0"/>
              <a:t>), a collection of essays exploring the ways identity, interaction, and social order develop in online groups</a:t>
            </a:r>
            <a:r>
              <a:rPr lang="en-US" sz="1200" dirty="0" smtClean="0"/>
              <a:t>. Smith </a:t>
            </a:r>
            <a:r>
              <a:rPr lang="en-US" sz="1200" dirty="0"/>
              <a:t>received a B.S. in International Area Studies from Drexel University in Philadelphia in 1988, an M. Phil. in social theory from Cambridge University in 1990, and a Ph.D. in Sociology from UCLA in 2001. He is an affiliate faculty at the Department of Sociology at the University of Washington and the College of Information Studies at the University of Maryland</a:t>
            </a:r>
            <a:r>
              <a:rPr lang="en-US" sz="1200" dirty="0" smtClean="0"/>
              <a:t>.  Smith is a Distinguished Visiting Scholar at the Stanford University Media-X program.</a:t>
            </a:r>
            <a:endParaRPr lang="en-US" sz="1200" dirty="0"/>
          </a:p>
          <a:p>
            <a:endParaRPr lang="en-US"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9" descr="C:\Users\Marc A. Smith\Documents\My Dropbox\_2010 - Book - Analyzing Social Media Networks\Figures\CH4 Layout\4.16_hide_columns.PNG"/>
          <p:cNvPicPr>
            <a:picLocks noChangeAspect="1" noChangeArrowheads="1"/>
          </p:cNvPicPr>
          <p:nvPr/>
        </p:nvPicPr>
        <p:blipFill>
          <a:blip r:embed="rId2" cstate="print"/>
          <a:srcRect/>
          <a:stretch>
            <a:fillRect/>
          </a:stretch>
        </p:blipFill>
        <p:spPr bwMode="auto">
          <a:xfrm>
            <a:off x="1981200" y="1905000"/>
            <a:ext cx="2609850" cy="3019425"/>
          </a:xfrm>
          <a:prstGeom prst="rect">
            <a:avLst/>
          </a:prstGeom>
          <a:noFill/>
        </p:spPr>
      </p:pic>
      <p:sp>
        <p:nvSpPr>
          <p:cNvPr id="3" name="Rectangle 2"/>
          <p:cNvSpPr/>
          <p:nvPr/>
        </p:nvSpPr>
        <p:spPr>
          <a:xfrm>
            <a:off x="4572000" y="1752600"/>
            <a:ext cx="4572000" cy="1200329"/>
          </a:xfrm>
          <a:prstGeom prst="rect">
            <a:avLst/>
          </a:prstGeom>
        </p:spPr>
        <p:txBody>
          <a:bodyPr>
            <a:spAutoFit/>
          </a:bodyPr>
          <a:lstStyle/>
          <a:p>
            <a:r>
              <a:rPr lang="en-US" b="1" dirty="0" smtClean="0"/>
              <a:t>Figure 4.16: Groups of related NodeXL Workbook Columns can be shown or hidden by checking and </a:t>
            </a:r>
            <a:r>
              <a:rPr lang="en-US" b="1" dirty="0" err="1" smtClean="0"/>
              <a:t>unchecking</a:t>
            </a:r>
            <a:r>
              <a:rPr lang="en-US" b="1" dirty="0" smtClean="0"/>
              <a:t> the appropriate boxes.</a:t>
            </a:r>
            <a:endParaRPr lang="en-US"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8" descr="C:\Users\Marc A. Smith\Documents\My Dropbox\_2010 - Book - Analyzing Social Media Networks\Figures\CH4 Layout\4.17_labels.PNG"/>
          <p:cNvPicPr>
            <a:picLocks noChangeAspect="1" noChangeArrowheads="1"/>
          </p:cNvPicPr>
          <p:nvPr/>
        </p:nvPicPr>
        <p:blipFill>
          <a:blip r:embed="rId2" cstate="print"/>
          <a:srcRect/>
          <a:stretch>
            <a:fillRect/>
          </a:stretch>
        </p:blipFill>
        <p:spPr bwMode="auto">
          <a:xfrm>
            <a:off x="0" y="0"/>
            <a:ext cx="8478838" cy="5200650"/>
          </a:xfrm>
          <a:prstGeom prst="rect">
            <a:avLst/>
          </a:prstGeom>
          <a:noFill/>
        </p:spPr>
      </p:pic>
      <p:sp>
        <p:nvSpPr>
          <p:cNvPr id="3" name="Rectangle 2"/>
          <p:cNvSpPr/>
          <p:nvPr/>
        </p:nvSpPr>
        <p:spPr>
          <a:xfrm>
            <a:off x="0" y="5657671"/>
            <a:ext cx="9144000" cy="1200329"/>
          </a:xfrm>
          <a:prstGeom prst="rect">
            <a:avLst/>
          </a:prstGeom>
        </p:spPr>
        <p:txBody>
          <a:bodyPr wrap="square">
            <a:spAutoFit/>
          </a:bodyPr>
          <a:lstStyle/>
          <a:p>
            <a:r>
              <a:rPr lang="en-US" b="1" dirty="0" smtClean="0"/>
              <a:t>Figure 4.17: Labels are used as the Shape after using Autofill Columns to populate the Vertex names in NodeXL. </a:t>
            </a:r>
          </a:p>
          <a:p>
            <a:r>
              <a:rPr lang="en-US" b="1" dirty="0" smtClean="0"/>
              <a:t>The Label Fill Color is manually set to </a:t>
            </a:r>
            <a:r>
              <a:rPr lang="en-US" b="1" dirty="0" err="1" smtClean="0"/>
              <a:t>LightGray</a:t>
            </a:r>
            <a:r>
              <a:rPr lang="en-US" b="1" dirty="0" smtClean="0"/>
              <a:t> to clearly show the separation of Gary and Helen from the rest of the group.</a:t>
            </a:r>
            <a:endParaRPr lang="en-US"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7" descr="C:\Users\Marc A. Smith\Documents\My Dropbox\_2010 - Book - Analyzing Social Media Networks\Figures\CH4 Layout\4.18_labels.PNG"/>
          <p:cNvPicPr>
            <a:picLocks noChangeAspect="1" noChangeArrowheads="1"/>
          </p:cNvPicPr>
          <p:nvPr/>
        </p:nvPicPr>
        <p:blipFill>
          <a:blip r:embed="rId2" cstate="print"/>
          <a:srcRect/>
          <a:stretch>
            <a:fillRect/>
          </a:stretch>
        </p:blipFill>
        <p:spPr bwMode="auto">
          <a:xfrm>
            <a:off x="0" y="0"/>
            <a:ext cx="8380413" cy="5200650"/>
          </a:xfrm>
          <a:prstGeom prst="rect">
            <a:avLst/>
          </a:prstGeom>
          <a:noFill/>
        </p:spPr>
      </p:pic>
      <p:sp>
        <p:nvSpPr>
          <p:cNvPr id="3" name="Rectangle 2"/>
          <p:cNvSpPr/>
          <p:nvPr/>
        </p:nvSpPr>
        <p:spPr>
          <a:xfrm>
            <a:off x="0" y="5934670"/>
            <a:ext cx="9144000" cy="923330"/>
          </a:xfrm>
          <a:prstGeom prst="rect">
            <a:avLst/>
          </a:prstGeom>
        </p:spPr>
        <p:txBody>
          <a:bodyPr wrap="square">
            <a:spAutoFit/>
          </a:bodyPr>
          <a:lstStyle/>
          <a:p>
            <a:r>
              <a:rPr lang="en-US" b="1" dirty="0" smtClean="0"/>
              <a:t>Figure 4.18: NodeXL can display Labels outside the vertices, making the size information more easily comparable. Labels are positioned so they don’t overlap with edges. Helen’s tooltip of 22 (her Age) is shown when hovered over.</a:t>
            </a:r>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C:\Users\Marc A. Smith\Documents\My Dropbox\_2010 - Book - Analyzing Social Media Networks\Figures\CH4 Layout\4.19_edge_labels.PNG"/>
          <p:cNvPicPr>
            <a:picLocks noChangeAspect="1" noChangeArrowheads="1"/>
          </p:cNvPicPr>
          <p:nvPr/>
        </p:nvPicPr>
        <p:blipFill>
          <a:blip r:embed="rId2" cstate="print"/>
          <a:srcRect/>
          <a:stretch>
            <a:fillRect/>
          </a:stretch>
        </p:blipFill>
        <p:spPr bwMode="auto">
          <a:xfrm>
            <a:off x="0" y="0"/>
            <a:ext cx="8526462" cy="5229226"/>
          </a:xfrm>
          <a:prstGeom prst="rect">
            <a:avLst/>
          </a:prstGeom>
          <a:noFill/>
        </p:spPr>
      </p:pic>
      <p:sp>
        <p:nvSpPr>
          <p:cNvPr id="3" name="Rectangle 2"/>
          <p:cNvSpPr/>
          <p:nvPr/>
        </p:nvSpPr>
        <p:spPr>
          <a:xfrm>
            <a:off x="0" y="6172200"/>
            <a:ext cx="9144000" cy="646331"/>
          </a:xfrm>
          <a:prstGeom prst="rect">
            <a:avLst/>
          </a:prstGeom>
        </p:spPr>
        <p:txBody>
          <a:bodyPr wrap="square">
            <a:spAutoFit/>
          </a:bodyPr>
          <a:lstStyle/>
          <a:p>
            <a:r>
              <a:rPr lang="en-US" b="1" dirty="0" smtClean="0"/>
              <a:t>Figure 4.19: Edge Labels, entered into the Label column on the Edges worksheet, indicate the medium through which a party invitation was extended (e.g., phone, mail, or in person).</a:t>
            </a:r>
            <a:endParaRPr lang="en-US"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descr="C:\Users\Marc A. Smith\Documents\My Dropbox\_2010 - Book - Analyzing Social Media Networks\Figures\CH5 Metrics\5.1_Kite_basic.PNG"/>
          <p:cNvPicPr>
            <a:picLocks noChangeAspect="1" noChangeArrowheads="1"/>
          </p:cNvPicPr>
          <p:nvPr/>
        </p:nvPicPr>
        <p:blipFill>
          <a:blip r:embed="rId2" cstate="print"/>
          <a:srcRect/>
          <a:stretch>
            <a:fillRect/>
          </a:stretch>
        </p:blipFill>
        <p:spPr bwMode="auto">
          <a:xfrm>
            <a:off x="0" y="0"/>
            <a:ext cx="5802312" cy="5276850"/>
          </a:xfrm>
          <a:prstGeom prst="rect">
            <a:avLst/>
          </a:prstGeom>
          <a:noFill/>
        </p:spPr>
      </p:pic>
      <p:sp>
        <p:nvSpPr>
          <p:cNvPr id="86017" name="Rectangle 1"/>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5.1: The Kite Network shown with undirected edge list and manually created layout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C:\Users\Marc A. Smith\Documents\My Dropbox\_2010 - Book - Analyzing Social Media Networks\Figures\CH5 Metrics\5.2_graph_metrics_dialog.PNG"/>
          <p:cNvPicPr>
            <a:picLocks noChangeAspect="1" noChangeArrowheads="1"/>
          </p:cNvPicPr>
          <p:nvPr/>
        </p:nvPicPr>
        <p:blipFill>
          <a:blip r:embed="rId2" cstate="print"/>
          <a:srcRect/>
          <a:stretch>
            <a:fillRect/>
          </a:stretch>
        </p:blipFill>
        <p:spPr bwMode="auto">
          <a:xfrm>
            <a:off x="2955925" y="1095375"/>
            <a:ext cx="2724150" cy="4210050"/>
          </a:xfrm>
          <a:prstGeom prst="rect">
            <a:avLst/>
          </a:prstGeom>
          <a:noFill/>
        </p:spPr>
      </p:pic>
      <p:sp>
        <p:nvSpPr>
          <p:cNvPr id="3" name="Rectangle 2"/>
          <p:cNvSpPr/>
          <p:nvPr/>
        </p:nvSpPr>
        <p:spPr>
          <a:xfrm>
            <a:off x="0" y="6488668"/>
            <a:ext cx="9144000" cy="369332"/>
          </a:xfrm>
          <a:prstGeom prst="rect">
            <a:avLst/>
          </a:prstGeom>
        </p:spPr>
        <p:txBody>
          <a:bodyPr wrap="square">
            <a:spAutoFit/>
          </a:bodyPr>
          <a:lstStyle/>
          <a:p>
            <a:r>
              <a:rPr lang="en-US" b="1" dirty="0" smtClean="0"/>
              <a:t>Figure 5.2: NodeXL Graph Metrics dialog with all metrics selected</a:t>
            </a:r>
            <a:endParaRPr 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Marc A. Smith\Documents\My Dropbox\_2010 - Book - Analyzing Social Media Networks\Figures\CH5 Metrics\5.3_kite_finished.PNG"/>
          <p:cNvPicPr>
            <a:picLocks noChangeAspect="1" noChangeArrowheads="1"/>
          </p:cNvPicPr>
          <p:nvPr/>
        </p:nvPicPr>
        <p:blipFill>
          <a:blip r:embed="rId2" cstate="print"/>
          <a:srcRect/>
          <a:stretch>
            <a:fillRect/>
          </a:stretch>
        </p:blipFill>
        <p:spPr bwMode="auto">
          <a:xfrm>
            <a:off x="0" y="0"/>
            <a:ext cx="6991350" cy="4064000"/>
          </a:xfrm>
          <a:prstGeom prst="rect">
            <a:avLst/>
          </a:prstGeom>
          <a:noFill/>
        </p:spPr>
      </p:pic>
      <p:sp>
        <p:nvSpPr>
          <p:cNvPr id="3" name="Rectangle 2"/>
          <p:cNvSpPr/>
          <p:nvPr/>
        </p:nvSpPr>
        <p:spPr>
          <a:xfrm>
            <a:off x="0" y="5943600"/>
            <a:ext cx="9144000" cy="914400"/>
          </a:xfrm>
          <a:prstGeom prst="rect">
            <a:avLst/>
          </a:prstGeom>
        </p:spPr>
        <p:txBody>
          <a:bodyPr wrap="square">
            <a:spAutoFit/>
          </a:bodyPr>
          <a:lstStyle/>
          <a:p>
            <a:r>
              <a:rPr lang="en-US" b="1" dirty="0" smtClean="0"/>
              <a:t>Figure 5.3: The Kite Network showing graph metrics for each vertex. Degree is mapped to Size (1.5 - 6), Betweenness Centrality (50 - 100) is mapped to Opacity and Closeness Centrality is set as the Tooltip.</a:t>
            </a:r>
            <a:endParaRPr lang="en-US"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Users\Marc A. Smith\Documents\My Dropbox\_2010 - Book - Analyzing Social Media Networks\Figures\CH5 Metrics\5.4_overall_metrics.PNG"/>
          <p:cNvPicPr>
            <a:picLocks noChangeAspect="1" noChangeArrowheads="1"/>
          </p:cNvPicPr>
          <p:nvPr/>
        </p:nvPicPr>
        <p:blipFill>
          <a:blip r:embed="rId2" cstate="print"/>
          <a:srcRect/>
          <a:stretch>
            <a:fillRect/>
          </a:stretch>
        </p:blipFill>
        <p:spPr bwMode="auto">
          <a:xfrm>
            <a:off x="2565400" y="835025"/>
            <a:ext cx="3505200" cy="4730750"/>
          </a:xfrm>
          <a:prstGeom prst="rect">
            <a:avLst/>
          </a:prstGeom>
          <a:noFill/>
        </p:spPr>
      </p:pic>
      <p:sp>
        <p:nvSpPr>
          <p:cNvPr id="3" name="Rectangle 2"/>
          <p:cNvSpPr/>
          <p:nvPr/>
        </p:nvSpPr>
        <p:spPr>
          <a:xfrm>
            <a:off x="0" y="6211669"/>
            <a:ext cx="9144000" cy="646331"/>
          </a:xfrm>
          <a:prstGeom prst="rect">
            <a:avLst/>
          </a:prstGeom>
        </p:spPr>
        <p:txBody>
          <a:bodyPr wrap="square">
            <a:spAutoFit/>
          </a:bodyPr>
          <a:lstStyle/>
          <a:p>
            <a:r>
              <a:rPr lang="en-US" b="1" dirty="0" smtClean="0"/>
              <a:t>Figure 5.3: NodeXL Overall Metrics worksheet showing aggregate graph metrics for the Kite Network and the frequency distribution of the Vertex-specific metric Degree.</a:t>
            </a:r>
            <a:endParaRPr lang="en-US"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C:\Users\Marc A. Smith\Documents\My Dropbox\_2010 - Book - Analyzing Social Media Networks\Figures\CH5 Metrics\5.8_vertexY_dialog.PNG"/>
          <p:cNvPicPr>
            <a:picLocks noChangeAspect="1" noChangeArrowheads="1"/>
          </p:cNvPicPr>
          <p:nvPr/>
        </p:nvPicPr>
        <p:blipFill>
          <a:blip r:embed="rId2" cstate="print"/>
          <a:srcRect/>
          <a:stretch>
            <a:fillRect/>
          </a:stretch>
        </p:blipFill>
        <p:spPr bwMode="auto">
          <a:xfrm>
            <a:off x="1946275" y="1976438"/>
            <a:ext cx="4743450" cy="2447925"/>
          </a:xfrm>
          <a:prstGeom prst="rect">
            <a:avLst/>
          </a:prstGeom>
          <a:noFill/>
        </p:spPr>
      </p:pic>
      <p:pic>
        <p:nvPicPr>
          <p:cNvPr id="80900" name="Picture 4" descr="C:\Users\Marc A. Smith\Documents\My Dropbox\_2010 - Book - Analyzing Social Media Networks\Figures\CH5 Metrics\5.5_les_mis_basic.PNG"/>
          <p:cNvPicPr>
            <a:picLocks noChangeAspect="1" noChangeArrowheads="1"/>
          </p:cNvPicPr>
          <p:nvPr/>
        </p:nvPicPr>
        <p:blipFill>
          <a:blip r:embed="rId3" cstate="print"/>
          <a:srcRect/>
          <a:stretch>
            <a:fillRect/>
          </a:stretch>
        </p:blipFill>
        <p:spPr bwMode="auto">
          <a:xfrm>
            <a:off x="0" y="0"/>
            <a:ext cx="7512050" cy="4578350"/>
          </a:xfrm>
          <a:prstGeom prst="rect">
            <a:avLst/>
          </a:prstGeom>
          <a:noFill/>
        </p:spPr>
      </p:pic>
      <p:sp>
        <p:nvSpPr>
          <p:cNvPr id="11" name="Rectangle 10"/>
          <p:cNvSpPr/>
          <p:nvPr/>
        </p:nvSpPr>
        <p:spPr>
          <a:xfrm>
            <a:off x="0" y="5486400"/>
            <a:ext cx="9144000" cy="1477328"/>
          </a:xfrm>
          <a:prstGeom prst="rect">
            <a:avLst/>
          </a:prstGeom>
        </p:spPr>
        <p:txBody>
          <a:bodyPr wrap="square">
            <a:spAutoFit/>
          </a:bodyPr>
          <a:lstStyle/>
          <a:p>
            <a:r>
              <a:rPr lang="en-US" b="1" dirty="0" smtClean="0"/>
              <a:t>Figure 5.5: Les Misérables character co-appearance network data sorted by Edge Weight from Largest to Smallest and visualized with the Harel-Koren Fast </a:t>
            </a:r>
            <a:r>
              <a:rPr lang="en-US" b="1" dirty="0" err="1" smtClean="0"/>
              <a:t>Multiscale</a:t>
            </a:r>
            <a:r>
              <a:rPr lang="en-US" b="1" dirty="0" smtClean="0"/>
              <a:t> layout and some hand-tuning. Edge Width (1-4) and Opacity (10-100) both use data in the Edge Weight column using the logarithmic mapping option. Edges are a different color (Maroon) to keep the vertices identifiable.</a:t>
            </a:r>
            <a:endParaRPr lang="en-US"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Marc A. Smith\Documents\My Dropbox\_2010 - Book - Analyzing Social Media Networks\Figures\CH5 Metrics\5.6_les_mis_advanced.png"/>
          <p:cNvPicPr>
            <a:picLocks noChangeAspect="1" noChangeArrowheads="1"/>
          </p:cNvPicPr>
          <p:nvPr/>
        </p:nvPicPr>
        <p:blipFill>
          <a:blip r:embed="rId2" cstate="print"/>
          <a:srcRect/>
          <a:stretch>
            <a:fillRect/>
          </a:stretch>
        </p:blipFill>
        <p:spPr bwMode="auto">
          <a:xfrm>
            <a:off x="0" y="0"/>
            <a:ext cx="7391400" cy="4578350"/>
          </a:xfrm>
          <a:prstGeom prst="rect">
            <a:avLst/>
          </a:prstGeom>
          <a:noFill/>
        </p:spPr>
      </p:pic>
      <p:sp>
        <p:nvSpPr>
          <p:cNvPr id="3" name="Rectangle 2"/>
          <p:cNvSpPr/>
          <p:nvPr/>
        </p:nvSpPr>
        <p:spPr>
          <a:xfrm>
            <a:off x="0" y="5638800"/>
            <a:ext cx="9144000" cy="1219200"/>
          </a:xfrm>
          <a:prstGeom prst="rect">
            <a:avLst/>
          </a:prstGeom>
        </p:spPr>
        <p:txBody>
          <a:bodyPr wrap="square">
            <a:spAutoFit/>
          </a:bodyPr>
          <a:lstStyle/>
          <a:p>
            <a:r>
              <a:rPr lang="en-US" b="1" dirty="0" smtClean="0"/>
              <a:t>Figure 5.6: Les Misérables Network mapping Degree to Vertex Size (1.5 to 5), Betweenness Centrality to Vertex Opacity (50 to 100), and Clustering Coefficient to Tooltip. Characters with significant metrics are labeled. Edge Width (1 to 4) and Edge Opacity (10 – 60) are based on a logarithmic mapping of Edge Weight.</a:t>
            </a:r>
            <a:endParaRPr 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 y="304800"/>
            <a:ext cx="9143267"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C:\Users\Marc A. Smith\Documents\My Dropbox\_2010 - Book - Analyzing Social Media Networks\Figures\CH5 Metrics\5.7_scatter_plot.PNG"/>
          <p:cNvPicPr>
            <a:picLocks noChangeAspect="1" noChangeArrowheads="1"/>
          </p:cNvPicPr>
          <p:nvPr/>
        </p:nvPicPr>
        <p:blipFill>
          <a:blip r:embed="rId2" cstate="print"/>
          <a:srcRect/>
          <a:stretch>
            <a:fillRect/>
          </a:stretch>
        </p:blipFill>
        <p:spPr bwMode="auto">
          <a:xfrm>
            <a:off x="0" y="0"/>
            <a:ext cx="6299200" cy="4565650"/>
          </a:xfrm>
          <a:prstGeom prst="rect">
            <a:avLst/>
          </a:prstGeom>
          <a:noFill/>
        </p:spPr>
      </p:pic>
      <p:sp>
        <p:nvSpPr>
          <p:cNvPr id="3" name="Rectangle 2"/>
          <p:cNvSpPr/>
          <p:nvPr/>
        </p:nvSpPr>
        <p:spPr>
          <a:xfrm>
            <a:off x="0" y="5934670"/>
            <a:ext cx="9144000" cy="923330"/>
          </a:xfrm>
          <a:prstGeom prst="rect">
            <a:avLst/>
          </a:prstGeom>
        </p:spPr>
        <p:txBody>
          <a:bodyPr wrap="square">
            <a:spAutoFit/>
          </a:bodyPr>
          <a:lstStyle/>
          <a:p>
            <a:r>
              <a:rPr lang="en-US" b="1" dirty="0" smtClean="0"/>
              <a:t>Figure 5.7: Les Misérables Network mapping Degree to the X axis (and Size) and Betweenness Centrality to the Y axis (and Opacity). Axes are shown. Edges are hidden. The scale is modified to account for </a:t>
            </a:r>
            <a:r>
              <a:rPr lang="en-US" b="1" dirty="0" err="1" smtClean="0"/>
              <a:t>Valjean’s</a:t>
            </a:r>
            <a:r>
              <a:rPr lang="en-US" b="1" dirty="0" smtClean="0"/>
              <a:t> position as an outlier.</a:t>
            </a:r>
            <a:endParaRPr lang="en-US"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C:\Users\Marc A. Smith\Documents\My Dropbox\_2010 - Book - Analyzing Social Media Networks\Figures\CH5 Metrics\5.9_Graph_Elements.png"/>
          <p:cNvPicPr>
            <a:picLocks noChangeAspect="1" noChangeArrowheads="1"/>
          </p:cNvPicPr>
          <p:nvPr/>
        </p:nvPicPr>
        <p:blipFill>
          <a:blip r:embed="rId2" cstate="print"/>
          <a:srcRect/>
          <a:stretch>
            <a:fillRect/>
          </a:stretch>
        </p:blipFill>
        <p:spPr bwMode="auto">
          <a:xfrm>
            <a:off x="2352675" y="3657600"/>
            <a:ext cx="4686300" cy="2295525"/>
          </a:xfrm>
          <a:prstGeom prst="rect">
            <a:avLst/>
          </a:prstGeom>
          <a:noFill/>
        </p:spPr>
      </p:pic>
      <p:pic>
        <p:nvPicPr>
          <p:cNvPr id="82946" name="Picture 2" descr="C:\Users\Marc A. Smith\Documents\My Dropbox\_2010 - Book - Analyzing Social Media Networks\Figures\CH5 Metrics\5.8_vertexY_dialog.PNG"/>
          <p:cNvPicPr>
            <a:picLocks noChangeAspect="1" noChangeArrowheads="1"/>
          </p:cNvPicPr>
          <p:nvPr/>
        </p:nvPicPr>
        <p:blipFill>
          <a:blip r:embed="rId3" cstate="print"/>
          <a:srcRect/>
          <a:stretch>
            <a:fillRect/>
          </a:stretch>
        </p:blipFill>
        <p:spPr bwMode="auto">
          <a:xfrm>
            <a:off x="2286000" y="152400"/>
            <a:ext cx="4743450" cy="2447925"/>
          </a:xfrm>
          <a:prstGeom prst="rect">
            <a:avLst/>
          </a:prstGeom>
          <a:noFill/>
        </p:spPr>
      </p:pic>
      <p:sp>
        <p:nvSpPr>
          <p:cNvPr id="4" name="Rectangle 3"/>
          <p:cNvSpPr/>
          <p:nvPr/>
        </p:nvSpPr>
        <p:spPr>
          <a:xfrm>
            <a:off x="2286000" y="2590800"/>
            <a:ext cx="4572000" cy="923330"/>
          </a:xfrm>
          <a:prstGeom prst="rect">
            <a:avLst/>
          </a:prstGeom>
        </p:spPr>
        <p:txBody>
          <a:bodyPr>
            <a:spAutoFit/>
          </a:bodyPr>
          <a:lstStyle/>
          <a:p>
            <a:r>
              <a:rPr lang="en-US" b="1" dirty="0" smtClean="0"/>
              <a:t>Figure 5.8: Vertex Y Options set to a maximum of 0.4 to remove the outlier </a:t>
            </a:r>
            <a:r>
              <a:rPr lang="en-US" b="1" dirty="0" err="1" smtClean="0"/>
              <a:t>Valjean</a:t>
            </a:r>
            <a:r>
              <a:rPr lang="en-US" b="1" dirty="0" smtClean="0"/>
              <a:t> </a:t>
            </a:r>
          </a:p>
          <a:p>
            <a:r>
              <a:rPr lang="en-US" b="1" dirty="0" smtClean="0"/>
              <a:t>and scale the Y axis appropriately.</a:t>
            </a:r>
            <a:endParaRPr lang="en-US" b="1" dirty="0"/>
          </a:p>
        </p:txBody>
      </p:sp>
      <p:sp>
        <p:nvSpPr>
          <p:cNvPr id="5" name="Rectangle 4"/>
          <p:cNvSpPr/>
          <p:nvPr/>
        </p:nvSpPr>
        <p:spPr>
          <a:xfrm>
            <a:off x="2286000" y="5934670"/>
            <a:ext cx="4572000" cy="923330"/>
          </a:xfrm>
          <a:prstGeom prst="rect">
            <a:avLst/>
          </a:prstGeom>
        </p:spPr>
        <p:txBody>
          <a:bodyPr>
            <a:spAutoFit/>
          </a:bodyPr>
          <a:lstStyle/>
          <a:p>
            <a:r>
              <a:rPr lang="en-US" b="1" dirty="0" smtClean="0"/>
              <a:t>Figure 5.9: Selecting the Graph Elements to Display from the NodeXL Ribbon including Axes</a:t>
            </a:r>
            <a:endParaRPr lang="en-US"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Users\Marc A. Smith\Documents\My Dropbox\_2010 - Book - Analyzing Social Media Networks\Figures\CH6 Filtering\6.1_duplicates.png"/>
          <p:cNvPicPr>
            <a:picLocks noChangeAspect="1" noChangeArrowheads="1"/>
          </p:cNvPicPr>
          <p:nvPr/>
        </p:nvPicPr>
        <p:blipFill>
          <a:blip r:embed="rId2" cstate="print"/>
          <a:srcRect/>
          <a:stretch>
            <a:fillRect/>
          </a:stretch>
        </p:blipFill>
        <p:spPr bwMode="auto">
          <a:xfrm>
            <a:off x="0" y="0"/>
            <a:ext cx="7743826" cy="5622963"/>
          </a:xfrm>
          <a:prstGeom prst="rect">
            <a:avLst/>
          </a:prstGeom>
          <a:noFill/>
        </p:spPr>
      </p:pic>
      <p:sp>
        <p:nvSpPr>
          <p:cNvPr id="3" name="Rectangle 2"/>
          <p:cNvSpPr/>
          <p:nvPr/>
        </p:nvSpPr>
        <p:spPr>
          <a:xfrm>
            <a:off x="0" y="5715000"/>
            <a:ext cx="9144000" cy="1200329"/>
          </a:xfrm>
          <a:prstGeom prst="rect">
            <a:avLst/>
          </a:prstGeom>
        </p:spPr>
        <p:txBody>
          <a:bodyPr wrap="square">
            <a:spAutoFit/>
          </a:bodyPr>
          <a:lstStyle/>
          <a:p>
            <a:r>
              <a:rPr lang="en-US" b="1" dirty="0" smtClean="0"/>
              <a:t>Figure 6.1: </a:t>
            </a:r>
            <a:r>
              <a:rPr lang="en-US" b="1" dirty="0" err="1" smtClean="0"/>
              <a:t>SeriousEats</a:t>
            </a:r>
            <a:r>
              <a:rPr lang="en-US" b="1" dirty="0" smtClean="0"/>
              <a:t> unmerged data with duplicate edges. For example, user </a:t>
            </a:r>
            <a:r>
              <a:rPr lang="en-US" b="1" dirty="0" err="1" smtClean="0"/>
              <a:t>cucumberpandan</a:t>
            </a:r>
            <a:r>
              <a:rPr lang="en-US" b="1" dirty="0" smtClean="0"/>
              <a:t> is connected to Blog post </a:t>
            </a:r>
            <a:r>
              <a:rPr lang="en-US" b="1" dirty="0" err="1" smtClean="0"/>
              <a:t>B_GroceryNinja</a:t>
            </a:r>
            <a:r>
              <a:rPr lang="en-US" b="1" dirty="0" smtClean="0"/>
              <a:t> three separate times (rows 16, 18, and 20), but only 1 edge (in red) connects them. The Prepare Data dropdown on the NodeXL Ribbon is selected in preparation to “Merge Duplicate Edges”</a:t>
            </a:r>
            <a:endParaRPr lang="en-US"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Marc A. Smith\Documents\My Dropbox\_2010 - Book - Analyzing Social Media Networks\Figures\CH6 Filtering\6.2_merged_duplicates.png"/>
          <p:cNvPicPr>
            <a:picLocks noChangeAspect="1" noChangeArrowheads="1"/>
          </p:cNvPicPr>
          <p:nvPr/>
        </p:nvPicPr>
        <p:blipFill>
          <a:blip r:embed="rId2" cstate="print"/>
          <a:srcRect/>
          <a:stretch>
            <a:fillRect/>
          </a:stretch>
        </p:blipFill>
        <p:spPr bwMode="auto">
          <a:xfrm>
            <a:off x="0" y="0"/>
            <a:ext cx="8277225" cy="5143500"/>
          </a:xfrm>
          <a:prstGeom prst="rect">
            <a:avLst/>
          </a:prstGeom>
          <a:noFill/>
        </p:spPr>
      </p:pic>
      <p:sp>
        <p:nvSpPr>
          <p:cNvPr id="3" name="Rectangle 2"/>
          <p:cNvSpPr/>
          <p:nvPr/>
        </p:nvSpPr>
        <p:spPr>
          <a:xfrm>
            <a:off x="0" y="6211669"/>
            <a:ext cx="9144000" cy="646331"/>
          </a:xfrm>
          <a:prstGeom prst="rect">
            <a:avLst/>
          </a:prstGeom>
        </p:spPr>
        <p:txBody>
          <a:bodyPr wrap="square">
            <a:spAutoFit/>
          </a:bodyPr>
          <a:lstStyle/>
          <a:p>
            <a:r>
              <a:rPr lang="en-US" b="1" dirty="0" smtClean="0"/>
              <a:t>Figure 6.2: Serious Eats merged data showing only one row connecting</a:t>
            </a:r>
          </a:p>
          <a:p>
            <a:r>
              <a:rPr lang="en-US" b="1" dirty="0" smtClean="0"/>
              <a:t>user </a:t>
            </a:r>
            <a:r>
              <a:rPr lang="en-US" b="1" dirty="0" err="1" smtClean="0"/>
              <a:t>cucumberpandan</a:t>
            </a:r>
            <a:r>
              <a:rPr lang="en-US" b="1" dirty="0" smtClean="0"/>
              <a:t> with Blog post </a:t>
            </a:r>
            <a:r>
              <a:rPr lang="en-US" b="1" dirty="0" err="1" smtClean="0"/>
              <a:t>GroceryNinja</a:t>
            </a:r>
            <a:r>
              <a:rPr lang="en-US" b="1" dirty="0" smtClean="0"/>
              <a:t> and a new Edge Weight column</a:t>
            </a:r>
            <a:endParaRPr lang="en-US"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Marc A. Smith\Documents\My Dropbox\_2010 - Book - Analyzing Social Media Networks\Figures\CH6 Filtering\6.3_sort.png"/>
          <p:cNvPicPr>
            <a:picLocks noChangeAspect="1" noChangeArrowheads="1"/>
          </p:cNvPicPr>
          <p:nvPr/>
        </p:nvPicPr>
        <p:blipFill>
          <a:blip r:embed="rId2" cstate="print"/>
          <a:srcRect/>
          <a:stretch>
            <a:fillRect/>
          </a:stretch>
        </p:blipFill>
        <p:spPr bwMode="auto">
          <a:xfrm>
            <a:off x="0" y="0"/>
            <a:ext cx="3429000" cy="5219700"/>
          </a:xfrm>
          <a:prstGeom prst="rect">
            <a:avLst/>
          </a:prstGeom>
          <a:noFill/>
        </p:spPr>
      </p:pic>
      <p:sp>
        <p:nvSpPr>
          <p:cNvPr id="3" name="Rectangle 2"/>
          <p:cNvSpPr/>
          <p:nvPr/>
        </p:nvSpPr>
        <p:spPr>
          <a:xfrm>
            <a:off x="0" y="6211669"/>
            <a:ext cx="9144000" cy="369332"/>
          </a:xfrm>
          <a:prstGeom prst="rect">
            <a:avLst/>
          </a:prstGeom>
        </p:spPr>
        <p:txBody>
          <a:bodyPr wrap="square">
            <a:spAutoFit/>
          </a:bodyPr>
          <a:lstStyle/>
          <a:p>
            <a:r>
              <a:rPr lang="en-US" b="1" dirty="0" smtClean="0"/>
              <a:t>Figure 6.3: Sorting the Vertex column in alphabetical order (Sort A to Z)</a:t>
            </a:r>
            <a:endParaRPr lang="en-US" b="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Marc A. Smith\Documents\My Dropbox\_2010 - Book - Analyzing Social Media Networks\Figures\CH6 Filtering\6.4_autofill.png"/>
          <p:cNvPicPr>
            <a:picLocks noChangeAspect="1" noChangeArrowheads="1"/>
          </p:cNvPicPr>
          <p:nvPr/>
        </p:nvPicPr>
        <p:blipFill>
          <a:blip r:embed="rId2" cstate="print"/>
          <a:srcRect/>
          <a:stretch>
            <a:fillRect/>
          </a:stretch>
        </p:blipFill>
        <p:spPr bwMode="auto">
          <a:xfrm>
            <a:off x="0" y="0"/>
            <a:ext cx="8924926" cy="5553075"/>
          </a:xfrm>
          <a:prstGeom prst="rect">
            <a:avLst/>
          </a:prstGeom>
          <a:noFill/>
        </p:spPr>
      </p:pic>
      <p:sp>
        <p:nvSpPr>
          <p:cNvPr id="3" name="Rectangle 2"/>
          <p:cNvSpPr/>
          <p:nvPr/>
        </p:nvSpPr>
        <p:spPr>
          <a:xfrm>
            <a:off x="0" y="5934670"/>
            <a:ext cx="9144000" cy="646331"/>
          </a:xfrm>
          <a:prstGeom prst="rect">
            <a:avLst/>
          </a:prstGeom>
        </p:spPr>
        <p:txBody>
          <a:bodyPr wrap="square">
            <a:spAutoFit/>
          </a:bodyPr>
          <a:lstStyle/>
          <a:p>
            <a:r>
              <a:rPr lang="en-US" b="1" dirty="0" smtClean="0"/>
              <a:t>Figure 6.4: Populating the Color and Shape column data for blogs (beginning with “B_”) </a:t>
            </a:r>
          </a:p>
          <a:p>
            <a:r>
              <a:rPr lang="en-US" b="1" dirty="0" smtClean="0"/>
              <a:t>by using Excel’s built-in automatic fill tool</a:t>
            </a:r>
            <a:endParaRPr 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Marc A. Smith\Documents\My Dropbox\_2010 - Book - Analyzing Social Media Networks\Figures\CH6 Filtering\6.5_harel-koren.png"/>
          <p:cNvPicPr>
            <a:picLocks noChangeAspect="1" noChangeArrowheads="1"/>
          </p:cNvPicPr>
          <p:nvPr/>
        </p:nvPicPr>
        <p:blipFill>
          <a:blip r:embed="rId2" cstate="print"/>
          <a:srcRect/>
          <a:stretch>
            <a:fillRect/>
          </a:stretch>
        </p:blipFill>
        <p:spPr bwMode="auto">
          <a:xfrm>
            <a:off x="0" y="0"/>
            <a:ext cx="6477000" cy="5316187"/>
          </a:xfrm>
          <a:prstGeom prst="rect">
            <a:avLst/>
          </a:prstGeom>
          <a:noFill/>
        </p:spPr>
      </p:pic>
      <p:sp>
        <p:nvSpPr>
          <p:cNvPr id="3" name="Rectangle 2"/>
          <p:cNvSpPr/>
          <p:nvPr/>
        </p:nvSpPr>
        <p:spPr>
          <a:xfrm>
            <a:off x="0" y="5380672"/>
            <a:ext cx="9144000" cy="1477328"/>
          </a:xfrm>
          <a:prstGeom prst="rect">
            <a:avLst/>
          </a:prstGeom>
        </p:spPr>
        <p:txBody>
          <a:bodyPr wrap="square">
            <a:spAutoFit/>
          </a:bodyPr>
          <a:lstStyle/>
          <a:p>
            <a:r>
              <a:rPr lang="en-US" b="1" dirty="0" smtClean="0"/>
              <a:t>Figure 6.5: Serious Eats updated graph showing users as black disks, Forum topics as orange solid squares, and Blog topics as blue solid triangles. The Harel-Koren Fast </a:t>
            </a:r>
            <a:r>
              <a:rPr lang="en-US" b="1" dirty="0" err="1" smtClean="0"/>
              <a:t>Multiscale</a:t>
            </a:r>
            <a:r>
              <a:rPr lang="en-US" b="1" dirty="0" smtClean="0"/>
              <a:t> layout is used. The Layout Options are selected so that the graph’s smaller components can be separated from the larger one (notice the single Forum-username pair in the bottom-left corner of the graph)</a:t>
            </a:r>
            <a:endParaRPr lang="en-US"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Marc A. Smith\Documents\My Dropbox\_2010 - Book - Analyzing Social Media Networks\Figures\CH6 Filtering\6.6_Layout_Options.PNG"/>
          <p:cNvPicPr>
            <a:picLocks noChangeAspect="1" noChangeArrowheads="1"/>
          </p:cNvPicPr>
          <p:nvPr/>
        </p:nvPicPr>
        <p:blipFill>
          <a:blip r:embed="rId2" cstate="print"/>
          <a:srcRect/>
          <a:stretch>
            <a:fillRect/>
          </a:stretch>
        </p:blipFill>
        <p:spPr bwMode="auto">
          <a:xfrm>
            <a:off x="0" y="0"/>
            <a:ext cx="2466975" cy="2647950"/>
          </a:xfrm>
          <a:prstGeom prst="rect">
            <a:avLst/>
          </a:prstGeom>
          <a:noFill/>
        </p:spPr>
      </p:pic>
      <p:sp>
        <p:nvSpPr>
          <p:cNvPr id="3" name="Rectangle 2"/>
          <p:cNvSpPr/>
          <p:nvPr/>
        </p:nvSpPr>
        <p:spPr>
          <a:xfrm>
            <a:off x="0" y="5934670"/>
            <a:ext cx="9144000" cy="646331"/>
          </a:xfrm>
          <a:prstGeom prst="rect">
            <a:avLst/>
          </a:prstGeom>
        </p:spPr>
        <p:txBody>
          <a:bodyPr wrap="square">
            <a:spAutoFit/>
          </a:bodyPr>
          <a:lstStyle/>
          <a:p>
            <a:r>
              <a:rPr lang="en-US" b="1" dirty="0" smtClean="0"/>
              <a:t>Figure 6.6: Layout Options dialog with the “Put the graph’s smaller components at the bottom of the graph” selected</a:t>
            </a:r>
            <a:endParaRPr lang="en-US" b="1"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Marc A. Smith\Documents\My Dropbox\_2010 - Book - Analyzing Social Media Networks\Figures\CH6 Filtering\6.7_Dynamic_Filters_dialog.PNG"/>
          <p:cNvPicPr>
            <a:picLocks noChangeAspect="1" noChangeArrowheads="1"/>
          </p:cNvPicPr>
          <p:nvPr/>
        </p:nvPicPr>
        <p:blipFill>
          <a:blip r:embed="rId2" cstate="print"/>
          <a:srcRect/>
          <a:stretch>
            <a:fillRect/>
          </a:stretch>
        </p:blipFill>
        <p:spPr bwMode="auto">
          <a:xfrm>
            <a:off x="0" y="0"/>
            <a:ext cx="5286375" cy="3819525"/>
          </a:xfrm>
          <a:prstGeom prst="rect">
            <a:avLst/>
          </a:prstGeom>
          <a:noFill/>
        </p:spPr>
      </p:pic>
      <p:sp>
        <p:nvSpPr>
          <p:cNvPr id="3" name="Rectangle 2"/>
          <p:cNvSpPr/>
          <p:nvPr/>
        </p:nvSpPr>
        <p:spPr>
          <a:xfrm>
            <a:off x="0" y="5380672"/>
            <a:ext cx="9144000" cy="923330"/>
          </a:xfrm>
          <a:prstGeom prst="rect">
            <a:avLst/>
          </a:prstGeom>
        </p:spPr>
        <p:txBody>
          <a:bodyPr wrap="square">
            <a:spAutoFit/>
          </a:bodyPr>
          <a:lstStyle/>
          <a:p>
            <a:r>
              <a:rPr lang="en-US" b="1" dirty="0" smtClean="0"/>
              <a:t>Figure 6.7: NodeXL Dynamic Filters dialog box with double boxed sliders which allow you to set minimum and maximum values to filter out edges or vertices. Frequency distributions are shown visually above each slider.</a:t>
            </a:r>
            <a:endParaRPr lang="en-US"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Marc A. Smith\Documents\My Dropbox\_2010 - Book - Analyzing Social Media Networks\Figures\CH6 Filtering\6.8_dynamic_filters_dialog_with_degree.PNG"/>
          <p:cNvPicPr>
            <a:picLocks noChangeAspect="1" noChangeArrowheads="1"/>
          </p:cNvPicPr>
          <p:nvPr/>
        </p:nvPicPr>
        <p:blipFill>
          <a:blip r:embed="rId2" cstate="print"/>
          <a:srcRect/>
          <a:stretch>
            <a:fillRect/>
          </a:stretch>
        </p:blipFill>
        <p:spPr bwMode="auto">
          <a:xfrm>
            <a:off x="0" y="0"/>
            <a:ext cx="5238750" cy="4638675"/>
          </a:xfrm>
          <a:prstGeom prst="rect">
            <a:avLst/>
          </a:prstGeom>
          <a:noFill/>
        </p:spPr>
      </p:pic>
      <p:sp>
        <p:nvSpPr>
          <p:cNvPr id="3" name="Rectangle 2"/>
          <p:cNvSpPr/>
          <p:nvPr/>
        </p:nvSpPr>
        <p:spPr>
          <a:xfrm>
            <a:off x="0" y="5657671"/>
            <a:ext cx="9144000" cy="646331"/>
          </a:xfrm>
          <a:prstGeom prst="rect">
            <a:avLst/>
          </a:prstGeom>
        </p:spPr>
        <p:txBody>
          <a:bodyPr wrap="square">
            <a:spAutoFit/>
          </a:bodyPr>
          <a:lstStyle/>
          <a:p>
            <a:r>
              <a:rPr lang="en-US" b="1" dirty="0" smtClean="0"/>
              <a:t>Figure 6.8: NodeXL Dynamic Filters dialogue box after calculating the metric Degree, Choosing Refresh Filters, and increasing the Edge Weight from 1 to 2	</a:t>
            </a:r>
            <a:endParaRPr 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C:\Users\Marc A. Smith\Documents\My Dropbox\_2010 - Book - Analyzing Social Media Networks\Figures\CH4 Layout\4.1_blank_screen.PNG"/>
          <p:cNvPicPr>
            <a:picLocks noChangeAspect="1" noChangeArrowheads="1"/>
          </p:cNvPicPr>
          <p:nvPr/>
        </p:nvPicPr>
        <p:blipFill>
          <a:blip r:embed="rId2" cstate="print"/>
          <a:srcRect/>
          <a:stretch>
            <a:fillRect/>
          </a:stretch>
        </p:blipFill>
        <p:spPr bwMode="auto">
          <a:xfrm>
            <a:off x="0" y="0"/>
            <a:ext cx="7135813" cy="5000625"/>
          </a:xfrm>
          <a:prstGeom prst="rect">
            <a:avLst/>
          </a:prstGeom>
          <a:noFill/>
        </p:spPr>
      </p:pic>
      <p:sp>
        <p:nvSpPr>
          <p:cNvPr id="13313" name="Rectangle 1"/>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4.1: Starting with an empty NodeXL Edges worksheet (left) and graph pane (right)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Marc A. Smith\Documents\My Dropbox\_2010 - Book - Analyzing Social Media Networks\Figures\CH6 Filtering\6.9_filtered_edge_weight.PNG"/>
          <p:cNvPicPr>
            <a:picLocks noChangeAspect="1" noChangeArrowheads="1"/>
          </p:cNvPicPr>
          <p:nvPr/>
        </p:nvPicPr>
        <p:blipFill>
          <a:blip r:embed="rId2" cstate="print"/>
          <a:srcRect/>
          <a:stretch>
            <a:fillRect/>
          </a:stretch>
        </p:blipFill>
        <p:spPr bwMode="auto">
          <a:xfrm>
            <a:off x="0" y="0"/>
            <a:ext cx="7983538" cy="5581650"/>
          </a:xfrm>
          <a:prstGeom prst="rect">
            <a:avLst/>
          </a:prstGeom>
          <a:noFill/>
        </p:spPr>
      </p:pic>
      <p:sp>
        <p:nvSpPr>
          <p:cNvPr id="3" name="Rectangle 2"/>
          <p:cNvSpPr/>
          <p:nvPr/>
        </p:nvSpPr>
        <p:spPr>
          <a:xfrm>
            <a:off x="0" y="5934670"/>
            <a:ext cx="9144000" cy="923330"/>
          </a:xfrm>
          <a:prstGeom prst="rect">
            <a:avLst/>
          </a:prstGeom>
        </p:spPr>
        <p:txBody>
          <a:bodyPr wrap="square">
            <a:spAutoFit/>
          </a:bodyPr>
          <a:lstStyle/>
          <a:p>
            <a:r>
              <a:rPr lang="en-US" b="1" dirty="0" smtClean="0"/>
              <a:t>Figure 6.9: A dynamically filtered graph showing only edges with Edge Weight of 2 or higher, except for selected edges such as the one in red connecting user </a:t>
            </a:r>
            <a:r>
              <a:rPr lang="en-US" b="1" dirty="0" err="1" smtClean="0"/>
              <a:t>gastronomeg</a:t>
            </a:r>
            <a:r>
              <a:rPr lang="en-US" b="1" dirty="0" smtClean="0"/>
              <a:t> to blog post </a:t>
            </a:r>
            <a:r>
              <a:rPr lang="en-US" b="1" dirty="0" err="1" smtClean="0"/>
              <a:t>B_MisoSoup</a:t>
            </a:r>
            <a:endParaRPr lang="en-US"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C:\Users\Marc A. Smith\Documents\My Dropbox\_2010 - Book - Analyzing Social Media Networks\Figures\CH6 Filtering\6.10_six_images_filtered.PNG"/>
          <p:cNvPicPr>
            <a:picLocks noChangeAspect="1" noChangeArrowheads="1"/>
          </p:cNvPicPr>
          <p:nvPr/>
        </p:nvPicPr>
        <p:blipFill>
          <a:blip r:embed="rId2" cstate="print"/>
          <a:srcRect/>
          <a:stretch>
            <a:fillRect/>
          </a:stretch>
        </p:blipFill>
        <p:spPr bwMode="auto">
          <a:xfrm>
            <a:off x="0" y="0"/>
            <a:ext cx="8216900" cy="4953000"/>
          </a:xfrm>
          <a:prstGeom prst="rect">
            <a:avLst/>
          </a:prstGeom>
          <a:noFill/>
        </p:spPr>
      </p:pic>
      <p:sp>
        <p:nvSpPr>
          <p:cNvPr id="3" name="Rectangle 2"/>
          <p:cNvSpPr/>
          <p:nvPr/>
        </p:nvSpPr>
        <p:spPr>
          <a:xfrm>
            <a:off x="0" y="5657671"/>
            <a:ext cx="9144000" cy="1200329"/>
          </a:xfrm>
          <a:prstGeom prst="rect">
            <a:avLst/>
          </a:prstGeom>
        </p:spPr>
        <p:txBody>
          <a:bodyPr wrap="square">
            <a:spAutoFit/>
          </a:bodyPr>
          <a:lstStyle/>
          <a:p>
            <a:r>
              <a:rPr lang="en-US" b="1" dirty="0" smtClean="0"/>
              <a:t>Figure 6.10: Six images of the Serious Eats social media network of blogs, discussions and people created in NodeXL by incrementally increasing the minimum Degree slider beginning with a minimum Degree of 1 (upper-left image) and ending with a minimum Degree of 6 (lower-right image) </a:t>
            </a:r>
            <a:endParaRPr lang="en-US"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Users\Marc A. Smith\Documents\My Dropbox\_2010 - Book - Analyzing Social Media Networks\Figures\CH6 Filtering\6.11_10_percent_opacity.PNG"/>
          <p:cNvPicPr>
            <a:picLocks noChangeAspect="1" noChangeArrowheads="1"/>
          </p:cNvPicPr>
          <p:nvPr/>
        </p:nvPicPr>
        <p:blipFill>
          <a:blip r:embed="rId2" cstate="print"/>
          <a:srcRect/>
          <a:stretch>
            <a:fillRect/>
          </a:stretch>
        </p:blipFill>
        <p:spPr bwMode="auto">
          <a:xfrm>
            <a:off x="0" y="0"/>
            <a:ext cx="7983538" cy="5581650"/>
          </a:xfrm>
          <a:prstGeom prst="rect">
            <a:avLst/>
          </a:prstGeom>
          <a:noFill/>
        </p:spPr>
      </p:pic>
      <p:sp>
        <p:nvSpPr>
          <p:cNvPr id="3" name="Rectangle 2"/>
          <p:cNvSpPr/>
          <p:nvPr/>
        </p:nvSpPr>
        <p:spPr>
          <a:xfrm>
            <a:off x="0" y="6211669"/>
            <a:ext cx="9144000" cy="369332"/>
          </a:xfrm>
          <a:prstGeom prst="rect">
            <a:avLst/>
          </a:prstGeom>
        </p:spPr>
        <p:txBody>
          <a:bodyPr wrap="square">
            <a:spAutoFit/>
          </a:bodyPr>
          <a:lstStyle/>
          <a:p>
            <a:r>
              <a:rPr lang="en-US" b="1" dirty="0" smtClean="0"/>
              <a:t>Figure 6.11: Dynamic Filters set to a minimum of 6 Degree with Filter Opacity at 10%</a:t>
            </a:r>
            <a:endParaRPr lang="en-US"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Users\Marc A. Smith\Documents\My Dropbox\_2010 - Book - Analyzing Social Media Networks\Figures\CH6 Filtering\6.12_vertex_visibility_options.PNG"/>
          <p:cNvPicPr>
            <a:picLocks noChangeAspect="1" noChangeArrowheads="1"/>
          </p:cNvPicPr>
          <p:nvPr/>
        </p:nvPicPr>
        <p:blipFill>
          <a:blip r:embed="rId2" cstate="print"/>
          <a:srcRect/>
          <a:stretch>
            <a:fillRect/>
          </a:stretch>
        </p:blipFill>
        <p:spPr bwMode="auto">
          <a:xfrm>
            <a:off x="2971800" y="1981200"/>
            <a:ext cx="3733800" cy="1600200"/>
          </a:xfrm>
          <a:prstGeom prst="rect">
            <a:avLst/>
          </a:prstGeom>
          <a:noFill/>
        </p:spPr>
      </p:pic>
      <p:sp>
        <p:nvSpPr>
          <p:cNvPr id="100355" name="Rectangle 3"/>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6.12: Vertex Visibility Options dialog box set to show only Vertices that are Greater than or equal to 6</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C:\Users\Marc A. Smith\Documents\My Dropbox\_2010 - Book - Analyzing Social Media Networks\Figures\CH6 Filtering\6.13_sugiyama.PNG"/>
          <p:cNvPicPr>
            <a:picLocks noChangeAspect="1" noChangeArrowheads="1"/>
          </p:cNvPicPr>
          <p:nvPr/>
        </p:nvPicPr>
        <p:blipFill>
          <a:blip r:embed="rId2" cstate="print"/>
          <a:srcRect/>
          <a:stretch>
            <a:fillRect/>
          </a:stretch>
        </p:blipFill>
        <p:spPr bwMode="auto">
          <a:xfrm>
            <a:off x="0" y="0"/>
            <a:ext cx="6838950" cy="4267200"/>
          </a:xfrm>
          <a:prstGeom prst="rect">
            <a:avLst/>
          </a:prstGeom>
          <a:noFill/>
        </p:spPr>
      </p:pic>
      <p:sp>
        <p:nvSpPr>
          <p:cNvPr id="101379" name="Rectangle 3"/>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6.13: NodeXL Autofill Columns filtered view of the Serious Eats social media network, limited by degree of 6 or more. Sugiyama layout is used.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C:\Users\Marc A. Smith\Documents\My Dropbox\_2010 - Book - Analyzing Social Media Networks\Figures\CH6 Filtering\6.14_subraph_dialog.PNG"/>
          <p:cNvPicPr>
            <a:picLocks noChangeAspect="1" noChangeArrowheads="1"/>
          </p:cNvPicPr>
          <p:nvPr/>
        </p:nvPicPr>
        <p:blipFill>
          <a:blip r:embed="rId2" cstate="print"/>
          <a:srcRect/>
          <a:stretch>
            <a:fillRect/>
          </a:stretch>
        </p:blipFill>
        <p:spPr bwMode="auto">
          <a:xfrm>
            <a:off x="0" y="0"/>
            <a:ext cx="5467350" cy="4667250"/>
          </a:xfrm>
          <a:prstGeom prst="rect">
            <a:avLst/>
          </a:prstGeom>
          <a:noFill/>
        </p:spPr>
      </p:pic>
      <p:sp>
        <p:nvSpPr>
          <p:cNvPr id="102403" name="Rectangle 3"/>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6.14: Subgraph Images dialog box with the number of adjacent vertices to include set to 2.0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C:\Users\Marc A. Smith\Documents\My Dropbox\_2010 - Book - Analyzing Social Media Networks\Figures\CH6 Filtering\6.15_subraph_comparison.PNG"/>
          <p:cNvPicPr>
            <a:picLocks noChangeAspect="1" noChangeArrowheads="1"/>
          </p:cNvPicPr>
          <p:nvPr/>
        </p:nvPicPr>
        <p:blipFill>
          <a:blip r:embed="rId2" cstate="print"/>
          <a:srcRect/>
          <a:stretch>
            <a:fillRect/>
          </a:stretch>
        </p:blipFill>
        <p:spPr bwMode="auto">
          <a:xfrm>
            <a:off x="0" y="0"/>
            <a:ext cx="6981826" cy="5572125"/>
          </a:xfrm>
          <a:prstGeom prst="rect">
            <a:avLst/>
          </a:prstGeom>
          <a:noFill/>
        </p:spPr>
      </p:pic>
      <p:sp>
        <p:nvSpPr>
          <p:cNvPr id="3" name="Rectangle 2"/>
          <p:cNvSpPr/>
          <p:nvPr/>
        </p:nvSpPr>
        <p:spPr>
          <a:xfrm>
            <a:off x="0" y="5934670"/>
            <a:ext cx="9144000" cy="923330"/>
          </a:xfrm>
          <a:prstGeom prst="rect">
            <a:avLst/>
          </a:prstGeom>
        </p:spPr>
        <p:txBody>
          <a:bodyPr wrap="square">
            <a:spAutoFit/>
          </a:bodyPr>
          <a:lstStyle/>
          <a:p>
            <a:r>
              <a:rPr lang="en-US" b="1" dirty="0" smtClean="0"/>
              <a:t>Figure 6.15: Subgraph Images on the Vertices worksheet showing differences between forums </a:t>
            </a:r>
          </a:p>
          <a:p>
            <a:r>
              <a:rPr lang="en-US" b="1" dirty="0" smtClean="0"/>
              <a:t>such as Vietnamese (top of graph) and </a:t>
            </a:r>
            <a:r>
              <a:rPr lang="en-US" b="1" dirty="0" err="1" smtClean="0"/>
              <a:t>PerfectFood</a:t>
            </a:r>
            <a:r>
              <a:rPr lang="en-US" b="1" dirty="0" smtClean="0"/>
              <a:t> (middle of graph), both of which are selected</a:t>
            </a:r>
            <a:endParaRPr lang="en-US"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C:\Users\Marc A. Smith\Documents\My Dropbox\_2010 - Book - Analyzing Social Media Networks\Figures\CH6 Filtering\6.16_final.PNG"/>
          <p:cNvPicPr>
            <a:picLocks noChangeAspect="1" noChangeArrowheads="1"/>
          </p:cNvPicPr>
          <p:nvPr/>
        </p:nvPicPr>
        <p:blipFill>
          <a:blip r:embed="rId2" cstate="print"/>
          <a:srcRect/>
          <a:stretch>
            <a:fillRect/>
          </a:stretch>
        </p:blipFill>
        <p:spPr bwMode="auto">
          <a:xfrm>
            <a:off x="0" y="0"/>
            <a:ext cx="5854700" cy="4660900"/>
          </a:xfrm>
          <a:prstGeom prst="rect">
            <a:avLst/>
          </a:prstGeom>
          <a:noFill/>
        </p:spPr>
      </p:pic>
      <p:sp>
        <p:nvSpPr>
          <p:cNvPr id="3" name="Rectangle 2"/>
          <p:cNvSpPr/>
          <p:nvPr/>
        </p:nvSpPr>
        <p:spPr>
          <a:xfrm>
            <a:off x="0" y="5638801"/>
            <a:ext cx="9144000" cy="646331"/>
          </a:xfrm>
          <a:prstGeom prst="rect">
            <a:avLst/>
          </a:prstGeom>
        </p:spPr>
        <p:txBody>
          <a:bodyPr wrap="square">
            <a:spAutoFit/>
          </a:bodyPr>
          <a:lstStyle/>
          <a:p>
            <a:r>
              <a:rPr lang="en-US" b="1" dirty="0" smtClean="0"/>
              <a:t>Figure 6.16: Serious Eats visualization emphasizing most important people (black circles), forums (orange squares) , and blogs (blue diamonds).</a:t>
            </a:r>
            <a:endParaRPr lang="en-US"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ct 2"/>
          <p:cNvGraphicFramePr>
            <a:graphicFrameLocks noChangeAspect="1"/>
          </p:cNvGraphicFramePr>
          <p:nvPr/>
        </p:nvGraphicFramePr>
        <p:xfrm>
          <a:off x="0" y="0"/>
          <a:ext cx="4568825" cy="3425825"/>
        </p:xfrm>
        <a:graphic>
          <a:graphicData uri="http://schemas.openxmlformats.org/presentationml/2006/ole">
            <p:oleObj spid="_x0000_s106498" name="Presentation" r:id="rId3" imgW="4568937" imgH="3425816" progId="PowerPoint.Show.12">
              <p:embed/>
            </p:oleObj>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C:\Users\Marc A. Smith\Documents\My Dropbox\_2010 - Book - Analyzing Social Media Networks\Figures\CH7 Clustering\Fig7.2.PNG"/>
          <p:cNvPicPr>
            <a:picLocks noChangeAspect="1" noChangeArrowheads="1"/>
          </p:cNvPicPr>
          <p:nvPr/>
        </p:nvPicPr>
        <p:blipFill>
          <a:blip r:embed="rId2" cstate="print"/>
          <a:srcRect/>
          <a:stretch>
            <a:fillRect/>
          </a:stretch>
        </p:blipFill>
        <p:spPr bwMode="auto">
          <a:xfrm>
            <a:off x="0" y="0"/>
            <a:ext cx="7531100" cy="38735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descr="C:\Users\Marc A. Smith\Documents\My Dropbox\_2010 - Book - Analyzing Social Media Networks\Figures\CH4 Layout\4.2_names.PNG"/>
          <p:cNvPicPr>
            <a:picLocks noChangeAspect="1" noChangeArrowheads="1"/>
          </p:cNvPicPr>
          <p:nvPr/>
        </p:nvPicPr>
        <p:blipFill>
          <a:blip r:embed="rId2" cstate="print"/>
          <a:srcRect/>
          <a:stretch>
            <a:fillRect/>
          </a:stretch>
        </p:blipFill>
        <p:spPr bwMode="auto">
          <a:xfrm>
            <a:off x="0" y="0"/>
            <a:ext cx="7107238" cy="5019675"/>
          </a:xfrm>
          <a:prstGeom prst="rect">
            <a:avLst/>
          </a:prstGeom>
          <a:noFill/>
        </p:spPr>
      </p:pic>
      <p:sp>
        <p:nvSpPr>
          <p:cNvPr id="12289" name="Rectangle 1"/>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4.2: Seven friendships typed by hand into the Vertex 1 and Vertex 2 columns in NodeXL.</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 For example, Ann and Bob are friends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C:\Users\Marc A. Smith\Documents\My Dropbox\_2010 - Book - Analyzing Social Media Networks\Figures\CH7 Clustering\Fig7.3.PNG"/>
          <p:cNvPicPr>
            <a:picLocks noChangeAspect="1" noChangeArrowheads="1"/>
          </p:cNvPicPr>
          <p:nvPr/>
        </p:nvPicPr>
        <p:blipFill>
          <a:blip r:embed="rId2" cstate="print"/>
          <a:srcRect/>
          <a:stretch>
            <a:fillRect/>
          </a:stretch>
        </p:blipFill>
        <p:spPr bwMode="auto">
          <a:xfrm>
            <a:off x="0" y="0"/>
            <a:ext cx="4000500" cy="6269038"/>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C:\Users\Marc A. Smith\Documents\My Dropbox\_2010 - Book - Analyzing Social Media Networks\Figures\CH7 Clustering\Fig7.4.PNG"/>
          <p:cNvPicPr>
            <a:picLocks noChangeAspect="1" noChangeArrowheads="1"/>
          </p:cNvPicPr>
          <p:nvPr/>
        </p:nvPicPr>
        <p:blipFill>
          <a:blip r:embed="rId2" cstate="print"/>
          <a:srcRect/>
          <a:stretch>
            <a:fillRect/>
          </a:stretch>
        </p:blipFill>
        <p:spPr bwMode="auto">
          <a:xfrm>
            <a:off x="0" y="0"/>
            <a:ext cx="8083550" cy="467995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C:\Users\Marc A. Smith\Documents\My Dropbox\_2010 - Book - Analyzing Social Media Networks\Figures\CH7 Clustering\Fig7.5.PNG"/>
          <p:cNvPicPr>
            <a:picLocks noChangeAspect="1" noChangeArrowheads="1"/>
          </p:cNvPicPr>
          <p:nvPr/>
        </p:nvPicPr>
        <p:blipFill>
          <a:blip r:embed="rId2" cstate="print"/>
          <a:srcRect/>
          <a:stretch>
            <a:fillRect/>
          </a:stretch>
        </p:blipFill>
        <p:spPr bwMode="auto">
          <a:xfrm>
            <a:off x="3048000" y="1143000"/>
            <a:ext cx="2466976" cy="264795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2" descr="C:\Users\Marc A. Smith\Documents\My Dropbox\_2010 - Book - Analyzing Social Media Networks\Figures\CH7 Clustering\Fig7.6.PNG"/>
          <p:cNvPicPr>
            <a:picLocks noChangeAspect="1" noChangeArrowheads="1"/>
          </p:cNvPicPr>
          <p:nvPr/>
        </p:nvPicPr>
        <p:blipFill>
          <a:blip r:embed="rId2" cstate="print"/>
          <a:srcRect/>
          <a:stretch>
            <a:fillRect/>
          </a:stretch>
        </p:blipFill>
        <p:spPr bwMode="auto">
          <a:xfrm>
            <a:off x="0" y="0"/>
            <a:ext cx="6864350" cy="5080000"/>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C:\Users\Marc A. Smith\Documents\My Dropbox\_2010 - Book - Analyzing Social Media Networks\Figures\CH7 Clustering\Fig7.7.PNG"/>
          <p:cNvPicPr>
            <a:picLocks noChangeAspect="1" noChangeArrowheads="1"/>
          </p:cNvPicPr>
          <p:nvPr/>
        </p:nvPicPr>
        <p:blipFill>
          <a:blip r:embed="rId2" cstate="print"/>
          <a:srcRect/>
          <a:stretch>
            <a:fillRect/>
          </a:stretch>
        </p:blipFill>
        <p:spPr bwMode="auto">
          <a:xfrm>
            <a:off x="1447800" y="1447800"/>
            <a:ext cx="2333626" cy="3105150"/>
          </a:xfrm>
          <a:prstGeom prst="rect">
            <a:avLst/>
          </a:prstGeom>
          <a:noFill/>
        </p:spPr>
      </p:pic>
      <p:pic>
        <p:nvPicPr>
          <p:cNvPr id="112643" name="Picture 3" descr="C:\Users\Marc A. Smith\Documents\My Dropbox\_2010 - Book - Analyzing Social Media Networks\Figures\CH7 Clustering\Fig7.8.PNG"/>
          <p:cNvPicPr>
            <a:picLocks noChangeAspect="1" noChangeArrowheads="1"/>
          </p:cNvPicPr>
          <p:nvPr/>
        </p:nvPicPr>
        <p:blipFill>
          <a:blip r:embed="rId3" cstate="print"/>
          <a:srcRect/>
          <a:stretch>
            <a:fillRect/>
          </a:stretch>
        </p:blipFill>
        <p:spPr bwMode="auto">
          <a:xfrm>
            <a:off x="5943600" y="1447800"/>
            <a:ext cx="2324100" cy="3114675"/>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C:\Users\Marc A. Smith\Documents\My Dropbox\_2010 - Book - Analyzing Social Media Networks\Figures\CH7 Clustering\Fig7.9.PNG"/>
          <p:cNvPicPr>
            <a:picLocks noChangeAspect="1" noChangeArrowheads="1"/>
          </p:cNvPicPr>
          <p:nvPr/>
        </p:nvPicPr>
        <p:blipFill>
          <a:blip r:embed="rId2" cstate="print"/>
          <a:srcRect/>
          <a:stretch>
            <a:fillRect/>
          </a:stretch>
        </p:blipFill>
        <p:spPr bwMode="auto">
          <a:xfrm>
            <a:off x="0" y="0"/>
            <a:ext cx="6743700" cy="467995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C:\Users\Marc A. Smith\Documents\My Dropbox\_2010 - Book - Analyzing Social Media Networks\Figures\CH7 Clustering\Fig7.10.PNG"/>
          <p:cNvPicPr>
            <a:picLocks noChangeAspect="1" noChangeArrowheads="1"/>
          </p:cNvPicPr>
          <p:nvPr/>
        </p:nvPicPr>
        <p:blipFill>
          <a:blip r:embed="rId2" cstate="print"/>
          <a:srcRect/>
          <a:stretch>
            <a:fillRect/>
          </a:stretch>
        </p:blipFill>
        <p:spPr bwMode="auto">
          <a:xfrm>
            <a:off x="0" y="0"/>
            <a:ext cx="6591300" cy="481965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Marc A. Smith\Documents\My Dropbox\_Blog - Connected Action\2010 - March - NodeXL - Edge Styles.png"/>
          <p:cNvPicPr>
            <a:picLocks noChangeAspect="1" noChangeArrowheads="1"/>
          </p:cNvPicPr>
          <p:nvPr/>
        </p:nvPicPr>
        <p:blipFill>
          <a:blip r:embed="rId2" cstate="print"/>
          <a:srcRect/>
          <a:stretch>
            <a:fillRect/>
          </a:stretch>
        </p:blipFill>
        <p:spPr bwMode="auto">
          <a:xfrm>
            <a:off x="5486400" y="1752600"/>
            <a:ext cx="2828925" cy="4305300"/>
          </a:xfrm>
          <a:prstGeom prst="rect">
            <a:avLst/>
          </a:prstGeom>
          <a:noFill/>
        </p:spPr>
      </p:pic>
      <p:pic>
        <p:nvPicPr>
          <p:cNvPr id="2" name="Picture 2" descr="C:\Users\Marc A. Smith\Documents\My Dropbox\_Blog - Connected Action\twitter-logo-small.png"/>
          <p:cNvPicPr>
            <a:picLocks noChangeAspect="1" noChangeArrowheads="1"/>
          </p:cNvPicPr>
          <p:nvPr/>
        </p:nvPicPr>
        <p:blipFill>
          <a:blip r:embed="rId3" cstate="print"/>
          <a:srcRect/>
          <a:stretch>
            <a:fillRect/>
          </a:stretch>
        </p:blipFill>
        <p:spPr bwMode="auto">
          <a:xfrm>
            <a:off x="381000" y="1195687"/>
            <a:ext cx="3352799" cy="785513"/>
          </a:xfrm>
          <a:prstGeom prst="rect">
            <a:avLst/>
          </a:prstGeom>
          <a:noFill/>
        </p:spPr>
      </p:pic>
      <p:pic>
        <p:nvPicPr>
          <p:cNvPr id="3" name="Picture 2"/>
          <p:cNvPicPr>
            <a:picLocks noChangeAspect="1" noChangeArrowheads="1"/>
          </p:cNvPicPr>
          <p:nvPr/>
        </p:nvPicPr>
        <p:blipFill>
          <a:blip r:embed="rId4" cstate="print"/>
          <a:srcRect/>
          <a:stretch>
            <a:fillRect/>
          </a:stretch>
        </p:blipFill>
        <p:spPr bwMode="auto">
          <a:xfrm>
            <a:off x="381000" y="2057400"/>
            <a:ext cx="3513059" cy="842962"/>
          </a:xfrm>
          <a:prstGeom prst="rect">
            <a:avLst/>
          </a:prstGeom>
          <a:noFill/>
          <a:ln w="9525">
            <a:noFill/>
            <a:miter lim="800000"/>
            <a:headEnd/>
            <a:tailEnd/>
          </a:ln>
        </p:spPr>
      </p:pic>
      <p:pic>
        <p:nvPicPr>
          <p:cNvPr id="4" name="Picture 2" descr="C:\Users\Marc A. Smith\Documents\My Dropbox\_Blog - Connected Action\youtube-logo-small.png"/>
          <p:cNvPicPr>
            <a:picLocks noChangeAspect="1" noChangeArrowheads="1"/>
          </p:cNvPicPr>
          <p:nvPr/>
        </p:nvPicPr>
        <p:blipFill>
          <a:blip r:embed="rId5" cstate="print"/>
          <a:srcRect/>
          <a:stretch>
            <a:fillRect/>
          </a:stretch>
        </p:blipFill>
        <p:spPr bwMode="auto">
          <a:xfrm>
            <a:off x="381001" y="4752546"/>
            <a:ext cx="1981199" cy="963619"/>
          </a:xfrm>
          <a:prstGeom prst="rect">
            <a:avLst/>
          </a:prstGeom>
          <a:noFill/>
        </p:spPr>
      </p:pic>
      <p:pic>
        <p:nvPicPr>
          <p:cNvPr id="5" name="Picture 2" descr="C:\Users\Marc A. Smith\Documents\My Dropbox\_Blog - Connected Action\2009 - November - VOSON Logo.png"/>
          <p:cNvPicPr>
            <a:picLocks noChangeAspect="1" noChangeArrowheads="1"/>
          </p:cNvPicPr>
          <p:nvPr/>
        </p:nvPicPr>
        <p:blipFill>
          <a:blip r:embed="rId6" cstate="print"/>
          <a:srcRect/>
          <a:stretch>
            <a:fillRect/>
          </a:stretch>
        </p:blipFill>
        <p:spPr bwMode="auto">
          <a:xfrm>
            <a:off x="381000" y="2923746"/>
            <a:ext cx="2514600" cy="1132703"/>
          </a:xfrm>
          <a:prstGeom prst="rect">
            <a:avLst/>
          </a:prstGeom>
          <a:noFill/>
        </p:spPr>
      </p:pic>
      <p:grpSp>
        <p:nvGrpSpPr>
          <p:cNvPr id="9" name="Group 8"/>
          <p:cNvGrpSpPr/>
          <p:nvPr/>
        </p:nvGrpSpPr>
        <p:grpSpPr>
          <a:xfrm>
            <a:off x="457200" y="5895546"/>
            <a:ext cx="2724150" cy="939800"/>
            <a:chOff x="5791200" y="5715000"/>
            <a:chExt cx="2724150" cy="939800"/>
          </a:xfrm>
        </p:grpSpPr>
        <p:pic>
          <p:nvPicPr>
            <p:cNvPr id="6" name="Picture 2" descr="C:\Users\Marc A. Smith\Documents\My Dropbox\_Blog - Connected Action\2010 - Wikipedia Logo.jpg"/>
            <p:cNvPicPr>
              <a:picLocks noChangeAspect="1" noChangeArrowheads="1"/>
            </p:cNvPicPr>
            <p:nvPr/>
          </p:nvPicPr>
          <p:blipFill>
            <a:blip r:embed="rId7" cstate="print"/>
            <a:srcRect/>
            <a:stretch>
              <a:fillRect/>
            </a:stretch>
          </p:blipFill>
          <p:spPr bwMode="auto">
            <a:xfrm>
              <a:off x="5791200" y="5715000"/>
              <a:ext cx="939800" cy="939800"/>
            </a:xfrm>
            <a:prstGeom prst="rect">
              <a:avLst/>
            </a:prstGeom>
            <a:noFill/>
          </p:spPr>
        </p:pic>
        <p:pic>
          <p:nvPicPr>
            <p:cNvPr id="7" name="Picture 4" descr="WIKIPEDIA"/>
            <p:cNvPicPr>
              <a:picLocks noChangeAspect="1" noChangeArrowheads="1"/>
            </p:cNvPicPr>
            <p:nvPr/>
          </p:nvPicPr>
          <p:blipFill>
            <a:blip r:embed="rId8" cstate="print"/>
            <a:srcRect/>
            <a:stretch>
              <a:fillRect/>
            </a:stretch>
          </p:blipFill>
          <p:spPr bwMode="auto">
            <a:xfrm>
              <a:off x="6858000" y="5943600"/>
              <a:ext cx="1657350" cy="476250"/>
            </a:xfrm>
            <a:prstGeom prst="rect">
              <a:avLst/>
            </a:prstGeom>
            <a:noFill/>
          </p:spPr>
        </p:pic>
      </p:grpSp>
      <p:pic>
        <p:nvPicPr>
          <p:cNvPr id="8" name="Picture 2" descr="C:\Users\Marc A. Smith\Documents\My Dropbox\_Blog - Connected Action\flickr-yahoo-logo.png.v2.png"/>
          <p:cNvPicPr>
            <a:picLocks noChangeAspect="1" noChangeArrowheads="1"/>
          </p:cNvPicPr>
          <p:nvPr/>
        </p:nvPicPr>
        <p:blipFill>
          <a:blip r:embed="rId9" cstate="print"/>
          <a:srcRect/>
          <a:stretch>
            <a:fillRect/>
          </a:stretch>
        </p:blipFill>
        <p:spPr bwMode="auto">
          <a:xfrm>
            <a:off x="381000" y="4066746"/>
            <a:ext cx="3581400" cy="596900"/>
          </a:xfrm>
          <a:prstGeom prst="rect">
            <a:avLst/>
          </a:prstGeom>
          <a:noFill/>
        </p:spPr>
      </p:pic>
      <p:pic>
        <p:nvPicPr>
          <p:cNvPr id="59394" name="Picture 2" descr="C:\Users\Marc A. Smith\AppData\Local\Microsoft\Windows\Temporary Internet Files\Content.IE5\C10C66KR\MC900435241[1].png"/>
          <p:cNvPicPr>
            <a:picLocks noChangeAspect="1" noChangeArrowheads="1"/>
          </p:cNvPicPr>
          <p:nvPr/>
        </p:nvPicPr>
        <p:blipFill>
          <a:blip r:embed="rId10" cstate="print"/>
          <a:srcRect/>
          <a:stretch>
            <a:fillRect/>
          </a:stretch>
        </p:blipFill>
        <p:spPr bwMode="auto">
          <a:xfrm>
            <a:off x="381000" y="0"/>
            <a:ext cx="2909137" cy="1248211"/>
          </a:xfrm>
          <a:prstGeom prst="rect">
            <a:avLst/>
          </a:prstGeom>
          <a:noFill/>
        </p:spPr>
      </p:pic>
      <p:sp>
        <p:nvSpPr>
          <p:cNvPr id="11" name="TextBox 10"/>
          <p:cNvSpPr txBox="1"/>
          <p:nvPr/>
        </p:nvSpPr>
        <p:spPr>
          <a:xfrm>
            <a:off x="2882742" y="3200400"/>
            <a:ext cx="1841658" cy="369332"/>
          </a:xfrm>
          <a:prstGeom prst="rect">
            <a:avLst/>
          </a:prstGeom>
          <a:noFill/>
        </p:spPr>
        <p:txBody>
          <a:bodyPr wrap="none" rtlCol="0">
            <a:spAutoFit/>
          </a:bodyPr>
          <a:lstStyle/>
          <a:p>
            <a:r>
              <a:rPr lang="en-US" dirty="0" smtClean="0"/>
              <a:t>World Wide Web</a:t>
            </a:r>
            <a:endParaRPr lang="en-US" dirty="0"/>
          </a:p>
        </p:txBody>
      </p:sp>
      <p:sp>
        <p:nvSpPr>
          <p:cNvPr id="12" name="Rounded Rectangle 11"/>
          <p:cNvSpPr/>
          <p:nvPr/>
        </p:nvSpPr>
        <p:spPr>
          <a:xfrm>
            <a:off x="5486400" y="533400"/>
            <a:ext cx="2971800" cy="1295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Each contains one or more social networks</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Marc A. Smith\AppData\Local\Microsoft\Windows\Temporary Internet Files\Content.IE5\C10C66KR\MC900435241[1].png"/>
          <p:cNvPicPr>
            <a:picLocks noChangeAspect="1" noChangeArrowheads="1"/>
          </p:cNvPicPr>
          <p:nvPr/>
        </p:nvPicPr>
        <p:blipFill>
          <a:blip r:embed="rId2" cstate="print"/>
          <a:srcRect/>
          <a:stretch>
            <a:fillRect/>
          </a:stretch>
        </p:blipFill>
        <p:spPr bwMode="auto">
          <a:xfrm>
            <a:off x="3124200" y="3048000"/>
            <a:ext cx="2909137" cy="1248211"/>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C:\Users\Marc A. Smith\Documents\My Dropbox\_2010 - Book - Analyzing Social Media Networks\Figures\CH8 Email\8.1_simple_email_network.PNG"/>
          <p:cNvPicPr>
            <a:picLocks noChangeAspect="1" noChangeArrowheads="1"/>
          </p:cNvPicPr>
          <p:nvPr/>
        </p:nvPicPr>
        <p:blipFill>
          <a:blip r:embed="rId2" cstate="print"/>
          <a:srcRect/>
          <a:stretch>
            <a:fillRect/>
          </a:stretch>
        </p:blipFill>
        <p:spPr bwMode="auto">
          <a:xfrm>
            <a:off x="0" y="0"/>
            <a:ext cx="7869238" cy="419100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Marc A. Smith\Documents\My Dropbox\_2010 - Book - Analyzing Social Media Networks\Figures\CH4 Layout\4.3_graph.PNG"/>
          <p:cNvPicPr>
            <a:picLocks noChangeAspect="1" noChangeArrowheads="1"/>
          </p:cNvPicPr>
          <p:nvPr/>
        </p:nvPicPr>
        <p:blipFill>
          <a:blip r:embed="rId2" cstate="print"/>
          <a:srcRect/>
          <a:stretch>
            <a:fillRect/>
          </a:stretch>
        </p:blipFill>
        <p:spPr bwMode="auto">
          <a:xfrm>
            <a:off x="0" y="0"/>
            <a:ext cx="7212013" cy="5019675"/>
          </a:xfrm>
          <a:prstGeom prst="rect">
            <a:avLst/>
          </a:prstGeom>
          <a:noFill/>
        </p:spPr>
      </p:pic>
      <p:sp>
        <p:nvSpPr>
          <p:cNvPr id="10241" name="Rectangle 1"/>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4.3: Your first NodeXL graph using the Fruchterman-Reingold layout shows the 8 friends and 7 friendships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3" name="Picture 1" descr="C:\Users\Marc A. Smith\Documents\My Dropbox\_2010 - Book - Analyzing Social Media Networks\Figures\CH8 Email\8.2_Windows Search.PNG"/>
          <p:cNvPicPr>
            <a:picLocks noChangeAspect="1" noChangeArrowheads="1"/>
          </p:cNvPicPr>
          <p:nvPr/>
        </p:nvPicPr>
        <p:blipFill>
          <a:blip r:embed="rId2" cstate="print"/>
          <a:srcRect/>
          <a:stretch>
            <a:fillRect/>
          </a:stretch>
        </p:blipFill>
        <p:spPr bwMode="auto">
          <a:xfrm>
            <a:off x="0" y="0"/>
            <a:ext cx="8801100" cy="3981450"/>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C:\Users\Marc A. Smith\Documents\My Dropbox\_2010 - Book - Analyzing Social Media Networks\Figures\CH8 Email\8.3_import_email.PNG"/>
          <p:cNvPicPr>
            <a:picLocks noChangeAspect="1" noChangeArrowheads="1"/>
          </p:cNvPicPr>
          <p:nvPr/>
        </p:nvPicPr>
        <p:blipFill>
          <a:blip r:embed="rId2" cstate="print"/>
          <a:srcRect/>
          <a:stretch>
            <a:fillRect/>
          </a:stretch>
        </p:blipFill>
        <p:spPr bwMode="auto">
          <a:xfrm>
            <a:off x="0" y="0"/>
            <a:ext cx="7507288" cy="453390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C:\Users\Marc A. Smith\Documents\My Dropbox\_2010 - Book - Analyzing Social Media Networks\Figures\CH8 Email\8.4_find_replace.PNG"/>
          <p:cNvPicPr>
            <a:picLocks noChangeAspect="1" noChangeArrowheads="1"/>
          </p:cNvPicPr>
          <p:nvPr/>
        </p:nvPicPr>
        <p:blipFill>
          <a:blip r:embed="rId2" cstate="print"/>
          <a:srcRect/>
          <a:stretch>
            <a:fillRect/>
          </a:stretch>
        </p:blipFill>
        <p:spPr bwMode="auto">
          <a:xfrm>
            <a:off x="0" y="0"/>
            <a:ext cx="4276726" cy="1800225"/>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C:\Users\Marc A. Smith\Documents\My Dropbox\_2010 - Book - Analyzing Social Media Networks\Figures\CH8 Email\8.5_vlookup.PNG"/>
          <p:cNvPicPr>
            <a:picLocks noChangeAspect="1" noChangeArrowheads="1"/>
          </p:cNvPicPr>
          <p:nvPr/>
        </p:nvPicPr>
        <p:blipFill>
          <a:blip r:embed="rId2" cstate="print"/>
          <a:srcRect/>
          <a:stretch>
            <a:fillRect/>
          </a:stretch>
        </p:blipFill>
        <p:spPr bwMode="auto">
          <a:xfrm>
            <a:off x="0" y="1828800"/>
            <a:ext cx="9144000" cy="2330044"/>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C:\Users\Marc A. Smith\Documents\My Dropbox\_2010 - Book - Analyzing Social Media Networks\Figures\CH8 Email\8.6_merge_edge_results.PNG"/>
          <p:cNvPicPr>
            <a:picLocks noChangeAspect="1" noChangeArrowheads="1"/>
          </p:cNvPicPr>
          <p:nvPr/>
        </p:nvPicPr>
        <p:blipFill>
          <a:blip r:embed="rId2" cstate="print"/>
          <a:srcRect/>
          <a:stretch>
            <a:fillRect/>
          </a:stretch>
        </p:blipFill>
        <p:spPr bwMode="auto">
          <a:xfrm>
            <a:off x="0" y="1905000"/>
            <a:ext cx="9144000" cy="2605803"/>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C:\Users\Marc A. Smith\Documents\My Dropbox\_2010 - Book - Analyzing Social Media Networks\Figures\CH8 Email\8.7_dereks_email.PNG"/>
          <p:cNvPicPr>
            <a:picLocks noChangeAspect="1" noChangeArrowheads="1"/>
          </p:cNvPicPr>
          <p:nvPr/>
        </p:nvPicPr>
        <p:blipFill>
          <a:blip r:embed="rId2" cstate="print"/>
          <a:srcRect/>
          <a:stretch>
            <a:fillRect/>
          </a:stretch>
        </p:blipFill>
        <p:spPr bwMode="auto">
          <a:xfrm>
            <a:off x="0" y="0"/>
            <a:ext cx="5740400" cy="4959350"/>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C:\Users\Marc A. Smith\Documents\My Dropbox\_2010 - Book - Analyzing Social Media Networks\Figures\CH8 Email\8.8_NodeXL_email.PNG"/>
          <p:cNvPicPr>
            <a:picLocks noChangeAspect="1" noChangeArrowheads="1"/>
          </p:cNvPicPr>
          <p:nvPr/>
        </p:nvPicPr>
        <p:blipFill>
          <a:blip r:embed="rId2" cstate="print"/>
          <a:srcRect/>
          <a:stretch>
            <a:fillRect/>
          </a:stretch>
        </p:blipFill>
        <p:spPr bwMode="auto">
          <a:xfrm>
            <a:off x="0" y="0"/>
            <a:ext cx="8255000" cy="49276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Marc A. Smith\Documents\My Dropbox\_2010 - Book - Analyzing Social Media Networks\Figures\CH8 Email\8.9_ABC_50_per_FTE_entire.PNG"/>
          <p:cNvPicPr>
            <a:picLocks noChangeAspect="1" noChangeArrowheads="1"/>
          </p:cNvPicPr>
          <p:nvPr/>
        </p:nvPicPr>
        <p:blipFill>
          <a:blip r:embed="rId2" cstate="print"/>
          <a:srcRect/>
          <a:stretch>
            <a:fillRect/>
          </a:stretch>
        </p:blipFill>
        <p:spPr bwMode="auto">
          <a:xfrm>
            <a:off x="0" y="0"/>
            <a:ext cx="6096000" cy="5124451"/>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C:\Users\Marc A. Smith\Documents\My Dropbox\_2010 - Book - Analyzing Social Media Networks\Figures\CH8 Email\8.10_reesearch_emaiil.PNG"/>
          <p:cNvPicPr>
            <a:picLocks noChangeAspect="1" noChangeArrowheads="1"/>
          </p:cNvPicPr>
          <p:nvPr/>
        </p:nvPicPr>
        <p:blipFill>
          <a:blip r:embed="rId2" cstate="print"/>
          <a:srcRect/>
          <a:stretch>
            <a:fillRect/>
          </a:stretch>
        </p:blipFill>
        <p:spPr bwMode="auto">
          <a:xfrm>
            <a:off x="0" y="0"/>
            <a:ext cx="7835900" cy="5600700"/>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C:\Users\Marc A. Smith\Documents\My Dropbox\_2010 - Book - Analyzing Social Media Networks\Figures\CH8 Email\8.11_enron.PNG"/>
          <p:cNvPicPr>
            <a:picLocks noChangeAspect="1" noChangeArrowheads="1"/>
          </p:cNvPicPr>
          <p:nvPr/>
        </p:nvPicPr>
        <p:blipFill>
          <a:blip r:embed="rId2" cstate="print"/>
          <a:srcRect/>
          <a:stretch>
            <a:fillRect/>
          </a:stretch>
        </p:blipFill>
        <p:spPr bwMode="auto">
          <a:xfrm>
            <a:off x="0" y="0"/>
            <a:ext cx="7543800" cy="606425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descr="C:\Users\Marc A. Smith\Documents\My Dropbox\_2010 - Book - Analyzing Social Media Networks\Figures\CH4 Layout\4.5_nodexl_ribbon.PNG"/>
          <p:cNvPicPr>
            <a:picLocks noChangeAspect="1" noChangeArrowheads="1"/>
          </p:cNvPicPr>
          <p:nvPr/>
        </p:nvPicPr>
        <p:blipFill>
          <a:blip r:embed="rId2" cstate="print"/>
          <a:srcRect/>
          <a:stretch>
            <a:fillRect/>
          </a:stretch>
        </p:blipFill>
        <p:spPr bwMode="auto">
          <a:xfrm>
            <a:off x="129448" y="914400"/>
            <a:ext cx="8938352" cy="1219200"/>
          </a:xfrm>
          <a:prstGeom prst="rect">
            <a:avLst/>
          </a:prstGeom>
          <a:noFill/>
        </p:spPr>
      </p:pic>
      <p:sp>
        <p:nvSpPr>
          <p:cNvPr id="9217" name="Rectangle 1"/>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4.5 The NodeXL menu ribbon has sections for Data, Graph, Visual Properties, Analysis, Show/Hide, and Help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2" name="Text Box 14"/>
          <p:cNvSpPr txBox="1">
            <a:spLocks noChangeArrowheads="1"/>
          </p:cNvSpPr>
          <p:nvPr/>
        </p:nvSpPr>
        <p:spPr bwMode="auto">
          <a:xfrm>
            <a:off x="2187575" y="196850"/>
            <a:ext cx="2328863" cy="336550"/>
          </a:xfrm>
          <a:prstGeom prst="rect">
            <a:avLst/>
          </a:prstGeom>
          <a:noFill/>
          <a:ln w="9525">
            <a:noFill/>
            <a:miter lim="800000"/>
            <a:headEnd/>
            <a:tailEnd/>
          </a:ln>
        </p:spPr>
        <p:txBody>
          <a:bodyPr wrap="none">
            <a:spAutoFit/>
          </a:bodyPr>
          <a:lstStyle/>
          <a:p>
            <a:r>
              <a:rPr lang="en-US" sz="1600" b="1"/>
              <a:t>TOPIC 1: Social Media</a:t>
            </a:r>
          </a:p>
        </p:txBody>
      </p:sp>
      <p:sp>
        <p:nvSpPr>
          <p:cNvPr id="2064" name="Text Box 16"/>
          <p:cNvSpPr txBox="1">
            <a:spLocks noChangeArrowheads="1"/>
          </p:cNvSpPr>
          <p:nvPr/>
        </p:nvSpPr>
        <p:spPr bwMode="auto">
          <a:xfrm>
            <a:off x="2263775" y="685800"/>
            <a:ext cx="2797175" cy="300038"/>
          </a:xfrm>
          <a:prstGeom prst="rect">
            <a:avLst/>
          </a:prstGeom>
          <a:solidFill>
            <a:srgbClr val="CCFFCC"/>
          </a:solidFill>
          <a:ln w="25400">
            <a:solidFill>
              <a:schemeClr val="tx1"/>
            </a:solidFill>
            <a:miter lim="800000"/>
            <a:headEnd/>
            <a:tailEnd/>
          </a:ln>
        </p:spPr>
        <p:txBody>
          <a:bodyPr wrap="none">
            <a:spAutoFit/>
          </a:bodyPr>
          <a:lstStyle/>
          <a:p>
            <a:r>
              <a:rPr lang="en-US" sz="1200"/>
              <a:t>Thread A | Adam | 12/10/2010 2:30pm</a:t>
            </a:r>
          </a:p>
        </p:txBody>
      </p:sp>
      <p:sp>
        <p:nvSpPr>
          <p:cNvPr id="2065" name="Text Box 17"/>
          <p:cNvSpPr txBox="1">
            <a:spLocks noChangeArrowheads="1"/>
          </p:cNvSpPr>
          <p:nvPr/>
        </p:nvSpPr>
        <p:spPr bwMode="auto">
          <a:xfrm>
            <a:off x="2743200" y="1071563"/>
            <a:ext cx="2990850" cy="300037"/>
          </a:xfrm>
          <a:prstGeom prst="rect">
            <a:avLst/>
          </a:prstGeom>
          <a:solidFill>
            <a:srgbClr val="FFFF99"/>
          </a:solidFill>
          <a:ln w="25400">
            <a:solidFill>
              <a:schemeClr val="tx1"/>
            </a:solidFill>
            <a:miter lim="800000"/>
            <a:headEnd/>
            <a:tailEnd/>
          </a:ln>
        </p:spPr>
        <p:txBody>
          <a:bodyPr wrap="none">
            <a:spAutoFit/>
          </a:bodyPr>
          <a:lstStyle/>
          <a:p>
            <a:r>
              <a:rPr lang="en-US" sz="1200"/>
              <a:t>Re: Thread A | Beth | 12/10/2010 5:30pm</a:t>
            </a:r>
          </a:p>
        </p:txBody>
      </p:sp>
      <p:sp>
        <p:nvSpPr>
          <p:cNvPr id="2066" name="Text Box 18"/>
          <p:cNvSpPr txBox="1">
            <a:spLocks noChangeArrowheads="1"/>
          </p:cNvSpPr>
          <p:nvPr/>
        </p:nvSpPr>
        <p:spPr bwMode="auto">
          <a:xfrm>
            <a:off x="2263775" y="1447800"/>
            <a:ext cx="2971800" cy="300038"/>
          </a:xfrm>
          <a:prstGeom prst="rect">
            <a:avLst/>
          </a:prstGeom>
          <a:solidFill>
            <a:srgbClr val="CCFFCC"/>
          </a:solidFill>
          <a:ln w="25400">
            <a:solidFill>
              <a:schemeClr val="tx1"/>
            </a:solidFill>
            <a:miter lim="800000"/>
            <a:headEnd/>
            <a:tailEnd/>
          </a:ln>
        </p:spPr>
        <p:txBody>
          <a:bodyPr>
            <a:spAutoFit/>
          </a:bodyPr>
          <a:lstStyle/>
          <a:p>
            <a:r>
              <a:rPr lang="en-US" sz="1200"/>
              <a:t>Thread B | Cathy | 12/13/2010 11:00am</a:t>
            </a:r>
          </a:p>
        </p:txBody>
      </p:sp>
      <p:sp>
        <p:nvSpPr>
          <p:cNvPr id="2067" name="Text Box 19"/>
          <p:cNvSpPr txBox="1">
            <a:spLocks noChangeArrowheads="1"/>
          </p:cNvSpPr>
          <p:nvPr/>
        </p:nvSpPr>
        <p:spPr bwMode="auto">
          <a:xfrm>
            <a:off x="2743200" y="1828800"/>
            <a:ext cx="3101975" cy="300038"/>
          </a:xfrm>
          <a:prstGeom prst="rect">
            <a:avLst/>
          </a:prstGeom>
          <a:solidFill>
            <a:srgbClr val="FFFF99"/>
          </a:solidFill>
          <a:ln w="25400">
            <a:solidFill>
              <a:schemeClr val="tx1"/>
            </a:solidFill>
            <a:miter lim="800000"/>
            <a:headEnd/>
            <a:tailEnd/>
          </a:ln>
        </p:spPr>
        <p:txBody>
          <a:bodyPr>
            <a:spAutoFit/>
          </a:bodyPr>
          <a:lstStyle/>
          <a:p>
            <a:r>
              <a:rPr lang="en-US" sz="1200"/>
              <a:t>Re: Thread B | Dave | 12/14/2010 3:30am</a:t>
            </a:r>
          </a:p>
        </p:txBody>
      </p:sp>
      <p:sp>
        <p:nvSpPr>
          <p:cNvPr id="2068" name="Text Box 20"/>
          <p:cNvSpPr txBox="1">
            <a:spLocks noChangeArrowheads="1"/>
          </p:cNvSpPr>
          <p:nvPr/>
        </p:nvSpPr>
        <p:spPr bwMode="auto">
          <a:xfrm>
            <a:off x="3178175" y="2214563"/>
            <a:ext cx="3429000" cy="300037"/>
          </a:xfrm>
          <a:prstGeom prst="rect">
            <a:avLst/>
          </a:prstGeom>
          <a:solidFill>
            <a:srgbClr val="FFCC99"/>
          </a:solidFill>
          <a:ln w="25400">
            <a:solidFill>
              <a:schemeClr val="tx1"/>
            </a:solidFill>
            <a:miter lim="800000"/>
            <a:headEnd/>
            <a:tailEnd/>
          </a:ln>
        </p:spPr>
        <p:txBody>
          <a:bodyPr>
            <a:spAutoFit/>
          </a:bodyPr>
          <a:lstStyle/>
          <a:p>
            <a:r>
              <a:rPr lang="en-US" sz="1200"/>
              <a:t>Re: Re: Thread B | Beth | 12/14/2010 12:00pm</a:t>
            </a:r>
          </a:p>
        </p:txBody>
      </p:sp>
      <p:sp>
        <p:nvSpPr>
          <p:cNvPr id="2069" name="Text Box 21"/>
          <p:cNvSpPr txBox="1">
            <a:spLocks noChangeArrowheads="1"/>
          </p:cNvSpPr>
          <p:nvPr/>
        </p:nvSpPr>
        <p:spPr bwMode="auto">
          <a:xfrm>
            <a:off x="2743200" y="2590800"/>
            <a:ext cx="3254375" cy="300038"/>
          </a:xfrm>
          <a:prstGeom prst="rect">
            <a:avLst/>
          </a:prstGeom>
          <a:solidFill>
            <a:srgbClr val="FFFF99"/>
          </a:solidFill>
          <a:ln w="25400">
            <a:solidFill>
              <a:schemeClr val="tx1"/>
            </a:solidFill>
            <a:miter lim="800000"/>
            <a:headEnd/>
            <a:tailEnd/>
          </a:ln>
        </p:spPr>
        <p:txBody>
          <a:bodyPr>
            <a:spAutoFit/>
          </a:bodyPr>
          <a:lstStyle/>
          <a:p>
            <a:r>
              <a:rPr lang="en-US" sz="1200"/>
              <a:t>Re: Thread B | Ethan | 12/15/2010 10:00am</a:t>
            </a:r>
          </a:p>
        </p:txBody>
      </p:sp>
      <p:sp>
        <p:nvSpPr>
          <p:cNvPr id="2070" name="Text Box 22"/>
          <p:cNvSpPr txBox="1">
            <a:spLocks noChangeArrowheads="1"/>
          </p:cNvSpPr>
          <p:nvPr/>
        </p:nvSpPr>
        <p:spPr bwMode="auto">
          <a:xfrm>
            <a:off x="3200400" y="2971800"/>
            <a:ext cx="3406775" cy="300038"/>
          </a:xfrm>
          <a:prstGeom prst="rect">
            <a:avLst/>
          </a:prstGeom>
          <a:solidFill>
            <a:srgbClr val="FFCC99"/>
          </a:solidFill>
          <a:ln w="25400">
            <a:solidFill>
              <a:schemeClr val="tx1"/>
            </a:solidFill>
            <a:miter lim="800000"/>
            <a:headEnd/>
            <a:tailEnd/>
          </a:ln>
        </p:spPr>
        <p:txBody>
          <a:bodyPr>
            <a:spAutoFit/>
          </a:bodyPr>
          <a:lstStyle/>
          <a:p>
            <a:r>
              <a:rPr lang="en-US" sz="1200"/>
              <a:t>Re: Re: Thread B | Dave | 12/15/2010 1:30pm</a:t>
            </a:r>
          </a:p>
        </p:txBody>
      </p:sp>
      <p:sp>
        <p:nvSpPr>
          <p:cNvPr id="2071" name="Text Box 23"/>
          <p:cNvSpPr txBox="1">
            <a:spLocks noChangeArrowheads="1"/>
          </p:cNvSpPr>
          <p:nvPr/>
        </p:nvSpPr>
        <p:spPr bwMode="auto">
          <a:xfrm>
            <a:off x="3733800" y="3352800"/>
            <a:ext cx="3711575" cy="300038"/>
          </a:xfrm>
          <a:prstGeom prst="rect">
            <a:avLst/>
          </a:prstGeom>
          <a:solidFill>
            <a:srgbClr val="FF99CC"/>
          </a:solidFill>
          <a:ln w="25400">
            <a:solidFill>
              <a:schemeClr val="tx1"/>
            </a:solidFill>
            <a:miter lim="800000"/>
            <a:headEnd/>
            <a:tailEnd/>
          </a:ln>
        </p:spPr>
        <p:txBody>
          <a:bodyPr>
            <a:spAutoFit/>
          </a:bodyPr>
          <a:lstStyle/>
          <a:p>
            <a:r>
              <a:rPr lang="en-US" sz="1200"/>
              <a:t>Re: Re: Re: Thread B | Cathy | 12/16/2010 1:00pm</a:t>
            </a:r>
          </a:p>
        </p:txBody>
      </p:sp>
      <p:sp>
        <p:nvSpPr>
          <p:cNvPr id="2072" name="Text Box 24"/>
          <p:cNvSpPr txBox="1">
            <a:spLocks noChangeArrowheads="1"/>
          </p:cNvSpPr>
          <p:nvPr/>
        </p:nvSpPr>
        <p:spPr bwMode="auto">
          <a:xfrm>
            <a:off x="2263775" y="3810000"/>
            <a:ext cx="1866900" cy="336550"/>
          </a:xfrm>
          <a:prstGeom prst="rect">
            <a:avLst/>
          </a:prstGeom>
          <a:noFill/>
          <a:ln w="9525">
            <a:noFill/>
            <a:miter lim="800000"/>
            <a:headEnd/>
            <a:tailEnd/>
          </a:ln>
        </p:spPr>
        <p:txBody>
          <a:bodyPr wrap="none">
            <a:spAutoFit/>
          </a:bodyPr>
          <a:lstStyle/>
          <a:p>
            <a:r>
              <a:rPr lang="en-US" sz="1600" b="1"/>
              <a:t>TOPIC 2: NodeXL</a:t>
            </a:r>
          </a:p>
        </p:txBody>
      </p:sp>
      <p:sp>
        <p:nvSpPr>
          <p:cNvPr id="2073" name="Text Box 25"/>
          <p:cNvSpPr txBox="1">
            <a:spLocks noChangeArrowheads="1"/>
          </p:cNvSpPr>
          <p:nvPr/>
        </p:nvSpPr>
        <p:spPr bwMode="auto">
          <a:xfrm>
            <a:off x="2339975" y="4262438"/>
            <a:ext cx="2895600" cy="300037"/>
          </a:xfrm>
          <a:prstGeom prst="rect">
            <a:avLst/>
          </a:prstGeom>
          <a:solidFill>
            <a:srgbClr val="CCFFCC"/>
          </a:solidFill>
          <a:ln w="25400">
            <a:solidFill>
              <a:schemeClr val="tx1"/>
            </a:solidFill>
            <a:miter lim="800000"/>
            <a:headEnd/>
            <a:tailEnd/>
          </a:ln>
        </p:spPr>
        <p:txBody>
          <a:bodyPr>
            <a:spAutoFit/>
          </a:bodyPr>
          <a:lstStyle/>
          <a:p>
            <a:r>
              <a:rPr lang="en-US" sz="1200"/>
              <a:t>Thread C | Dave | 12/10/2010 9:30am</a:t>
            </a:r>
          </a:p>
        </p:txBody>
      </p:sp>
      <p:sp>
        <p:nvSpPr>
          <p:cNvPr id="2074" name="Text Box 26"/>
          <p:cNvSpPr txBox="1">
            <a:spLocks noChangeArrowheads="1"/>
          </p:cNvSpPr>
          <p:nvPr/>
        </p:nvSpPr>
        <p:spPr bwMode="auto">
          <a:xfrm>
            <a:off x="2819400" y="4648200"/>
            <a:ext cx="3276600" cy="300038"/>
          </a:xfrm>
          <a:prstGeom prst="rect">
            <a:avLst/>
          </a:prstGeom>
          <a:solidFill>
            <a:srgbClr val="FFFF99"/>
          </a:solidFill>
          <a:ln w="25400">
            <a:solidFill>
              <a:schemeClr val="tx1"/>
            </a:solidFill>
            <a:miter lim="800000"/>
            <a:headEnd/>
            <a:tailEnd/>
          </a:ln>
        </p:spPr>
        <p:txBody>
          <a:bodyPr>
            <a:spAutoFit/>
          </a:bodyPr>
          <a:lstStyle/>
          <a:p>
            <a:r>
              <a:rPr lang="en-US" sz="1200"/>
              <a:t>Re: Thread C | Beth | 12/11/2010 10:00am</a:t>
            </a:r>
          </a:p>
        </p:txBody>
      </p:sp>
      <p:sp>
        <p:nvSpPr>
          <p:cNvPr id="2075" name="Text Box 27"/>
          <p:cNvSpPr txBox="1">
            <a:spLocks noChangeArrowheads="1"/>
          </p:cNvSpPr>
          <p:nvPr/>
        </p:nvSpPr>
        <p:spPr bwMode="auto">
          <a:xfrm>
            <a:off x="2339975" y="5795963"/>
            <a:ext cx="2895600" cy="300037"/>
          </a:xfrm>
          <a:prstGeom prst="rect">
            <a:avLst/>
          </a:prstGeom>
          <a:solidFill>
            <a:srgbClr val="CCFFCC"/>
          </a:solidFill>
          <a:ln w="25400">
            <a:solidFill>
              <a:schemeClr val="tx1"/>
            </a:solidFill>
            <a:miter lim="800000"/>
            <a:headEnd/>
            <a:tailEnd/>
          </a:ln>
        </p:spPr>
        <p:txBody>
          <a:bodyPr>
            <a:spAutoFit/>
          </a:bodyPr>
          <a:lstStyle/>
          <a:p>
            <a:r>
              <a:rPr lang="en-US" sz="1200"/>
              <a:t>Thread D | Greg | 12/13/2010 8:00am</a:t>
            </a:r>
          </a:p>
        </p:txBody>
      </p:sp>
      <p:sp>
        <p:nvSpPr>
          <p:cNvPr id="2076" name="Text Box 28"/>
          <p:cNvSpPr txBox="1">
            <a:spLocks noChangeArrowheads="1"/>
          </p:cNvSpPr>
          <p:nvPr/>
        </p:nvSpPr>
        <p:spPr bwMode="auto">
          <a:xfrm>
            <a:off x="2339975" y="5029200"/>
            <a:ext cx="2895600" cy="300038"/>
          </a:xfrm>
          <a:prstGeom prst="rect">
            <a:avLst/>
          </a:prstGeom>
          <a:solidFill>
            <a:srgbClr val="CCFFCC"/>
          </a:solidFill>
          <a:ln w="25400">
            <a:solidFill>
              <a:schemeClr val="tx1"/>
            </a:solidFill>
            <a:miter lim="800000"/>
            <a:headEnd/>
            <a:tailEnd/>
          </a:ln>
        </p:spPr>
        <p:txBody>
          <a:bodyPr>
            <a:spAutoFit/>
          </a:bodyPr>
          <a:lstStyle/>
          <a:p>
            <a:r>
              <a:rPr lang="en-US" sz="1200"/>
              <a:t>Thread E | Fiona | 12/14/2010 9:00am</a:t>
            </a:r>
          </a:p>
        </p:txBody>
      </p:sp>
      <p:sp>
        <p:nvSpPr>
          <p:cNvPr id="2077" name="Text Box 29"/>
          <p:cNvSpPr txBox="1">
            <a:spLocks noChangeArrowheads="1"/>
          </p:cNvSpPr>
          <p:nvPr/>
        </p:nvSpPr>
        <p:spPr bwMode="auto">
          <a:xfrm>
            <a:off x="2819400" y="5410200"/>
            <a:ext cx="3124200" cy="300038"/>
          </a:xfrm>
          <a:prstGeom prst="rect">
            <a:avLst/>
          </a:prstGeom>
          <a:solidFill>
            <a:srgbClr val="FFFF99"/>
          </a:solidFill>
          <a:ln w="25400">
            <a:solidFill>
              <a:schemeClr val="tx1"/>
            </a:solidFill>
            <a:miter lim="800000"/>
            <a:headEnd/>
            <a:tailEnd/>
          </a:ln>
        </p:spPr>
        <p:txBody>
          <a:bodyPr>
            <a:spAutoFit/>
          </a:bodyPr>
          <a:lstStyle/>
          <a:p>
            <a:r>
              <a:rPr lang="en-US" sz="1200"/>
              <a:t>Re: Thread E | Fiona | 12/14/2010 9:05am</a:t>
            </a:r>
          </a:p>
        </p:txBody>
      </p:sp>
      <p:sp>
        <p:nvSpPr>
          <p:cNvPr id="2078" name="Rectangle 30"/>
          <p:cNvSpPr>
            <a:spLocks noChangeArrowheads="1"/>
          </p:cNvSpPr>
          <p:nvPr/>
        </p:nvSpPr>
        <p:spPr bwMode="auto">
          <a:xfrm>
            <a:off x="2133600" y="152400"/>
            <a:ext cx="5486400" cy="6096000"/>
          </a:xfrm>
          <a:prstGeom prst="rect">
            <a:avLst/>
          </a:prstGeom>
          <a:noFill/>
          <a:ln w="38100">
            <a:solidFill>
              <a:schemeClr val="tx1"/>
            </a:solidFill>
            <a:miter lim="800000"/>
            <a:headEnd/>
            <a:tailEnd/>
          </a:ln>
        </p:spPr>
        <p:txBody>
          <a:bodyPr wrap="none" anchor="ct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C:\Users\Marc A. Smith\Documents\My Dropbox\_2010 - Book - Analyzing Social Media Networks\Figures\CH9 Threaded Conversation\9.2_basic_network_example.PNG"/>
          <p:cNvPicPr>
            <a:picLocks noChangeAspect="1" noChangeArrowheads="1"/>
          </p:cNvPicPr>
          <p:nvPr/>
        </p:nvPicPr>
        <p:blipFill>
          <a:blip r:embed="rId2" cstate="print"/>
          <a:srcRect/>
          <a:stretch>
            <a:fillRect/>
          </a:stretch>
        </p:blipFill>
        <p:spPr bwMode="auto">
          <a:xfrm>
            <a:off x="0" y="0"/>
            <a:ext cx="7050088" cy="4562475"/>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C:\Users\Marc A. Smith\Documents\My Dropbox\_2010 - Book - Analyzing Social Media Networks\Figures\CH9 Threaded Conversation\9.3_thread_reply_network_example.PNG"/>
          <p:cNvPicPr>
            <a:picLocks noChangeAspect="1" noChangeArrowheads="1"/>
          </p:cNvPicPr>
          <p:nvPr/>
        </p:nvPicPr>
        <p:blipFill>
          <a:blip r:embed="rId2" cstate="print"/>
          <a:srcRect/>
          <a:stretch>
            <a:fillRect/>
          </a:stretch>
        </p:blipFill>
        <p:spPr bwMode="auto">
          <a:xfrm>
            <a:off x="0" y="0"/>
            <a:ext cx="7050088" cy="4562476"/>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C:\Users\Marc A. Smith\Documents\My Dropbox\_2010 - Book - Analyzing Social Media Networks\Figures\CH9 Threaded Conversation\9.4_email_import_dialog.PNG"/>
          <p:cNvPicPr>
            <a:picLocks noChangeAspect="1" noChangeArrowheads="1"/>
          </p:cNvPicPr>
          <p:nvPr/>
        </p:nvPicPr>
        <p:blipFill>
          <a:blip r:embed="rId2" cstate="print"/>
          <a:srcRect/>
          <a:stretch>
            <a:fillRect/>
          </a:stretch>
        </p:blipFill>
        <p:spPr bwMode="auto">
          <a:xfrm>
            <a:off x="0" y="0"/>
            <a:ext cx="7507288" cy="4533900"/>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C:\Users\Marc A. Smith\Documents\My Dropbox\_2010 - Book - Analyzing Social Media Networks\Figures\CH9 Threaded Conversation\9.6_css-d_large.PNG"/>
          <p:cNvPicPr>
            <a:picLocks noChangeAspect="1" noChangeArrowheads="1"/>
          </p:cNvPicPr>
          <p:nvPr/>
        </p:nvPicPr>
        <p:blipFill>
          <a:blip r:embed="rId2" cstate="print"/>
          <a:srcRect/>
          <a:stretch>
            <a:fillRect/>
          </a:stretch>
        </p:blipFill>
        <p:spPr bwMode="auto">
          <a:xfrm>
            <a:off x="0" y="0"/>
            <a:ext cx="7124700" cy="5207000"/>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C:\Users\Marc A. Smith\Documents\My Dropbox\_2010 - Book - Analyzing Social Media Networks\Figures\CH9 Threaded Conversation\9.7_css-d_small.PNG"/>
          <p:cNvPicPr>
            <a:picLocks noChangeAspect="1" noChangeArrowheads="1"/>
          </p:cNvPicPr>
          <p:nvPr/>
        </p:nvPicPr>
        <p:blipFill>
          <a:blip r:embed="rId2" cstate="print"/>
          <a:srcRect/>
          <a:stretch>
            <a:fillRect/>
          </a:stretch>
        </p:blipFill>
        <p:spPr bwMode="auto">
          <a:xfrm>
            <a:off x="0" y="0"/>
            <a:ext cx="6553200" cy="422275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C:\Users\Marc A. Smith\Documents\My Dropbox\_2010 - Book - Analyzing Social Media Networks\Figures\CH9 Threaded Conversation\9.8_List_with_Admin.PNG"/>
          <p:cNvPicPr>
            <a:picLocks noChangeAspect="1" noChangeArrowheads="1"/>
          </p:cNvPicPr>
          <p:nvPr/>
        </p:nvPicPr>
        <p:blipFill>
          <a:blip r:embed="rId2" cstate="print"/>
          <a:srcRect/>
          <a:stretch>
            <a:fillRect/>
          </a:stretch>
        </p:blipFill>
        <p:spPr bwMode="auto">
          <a:xfrm>
            <a:off x="0" y="0"/>
            <a:ext cx="7283450" cy="598170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C:\Users\Marc A. Smith\Documents\My Dropbox\_2010 - Book - Analyzing Social Media Networks\Figures\CH9 Threaded Conversation\9.9_List_without_Admin.PNG"/>
          <p:cNvPicPr>
            <a:picLocks noChangeAspect="1" noChangeArrowheads="1"/>
          </p:cNvPicPr>
          <p:nvPr/>
        </p:nvPicPr>
        <p:blipFill>
          <a:blip r:embed="rId2" cstate="print"/>
          <a:srcRect/>
          <a:stretch>
            <a:fillRect/>
          </a:stretch>
        </p:blipFill>
        <p:spPr bwMode="auto">
          <a:xfrm>
            <a:off x="0" y="0"/>
            <a:ext cx="7581900" cy="5981700"/>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C:\Users\Marc A. Smith\Documents\My Dropbox\_2010 - Book - Analyzing Social Media Networks\Figures\CH9 Threaded Conversation\9.10_Ravelry.PNG"/>
          <p:cNvPicPr>
            <a:picLocks noChangeAspect="1" noChangeArrowheads="1"/>
          </p:cNvPicPr>
          <p:nvPr/>
        </p:nvPicPr>
        <p:blipFill>
          <a:blip r:embed="rId2" cstate="print"/>
          <a:srcRect/>
          <a:stretch>
            <a:fillRect/>
          </a:stretch>
        </p:blipFill>
        <p:spPr bwMode="auto">
          <a:xfrm>
            <a:off x="0" y="0"/>
            <a:ext cx="6426200" cy="5175250"/>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Users\Marc A. Smith\Documents\My Dropbox\_Blog - Connected Action\twitter-logo-small.png"/>
          <p:cNvPicPr>
            <a:picLocks noChangeAspect="1" noChangeArrowheads="1"/>
          </p:cNvPicPr>
          <p:nvPr/>
        </p:nvPicPr>
        <p:blipFill>
          <a:blip r:embed="rId2" cstate="print"/>
          <a:srcRect/>
          <a:stretch>
            <a:fillRect/>
          </a:stretch>
        </p:blipFill>
        <p:spPr bwMode="auto">
          <a:xfrm>
            <a:off x="2057400" y="2895600"/>
            <a:ext cx="4804121" cy="1125537"/>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9" descr="C:\Users\Marc A. Smith\Documents\My Dropbox\_2010 - Book - Analyzing Social Media Networks\Figures\CH4 Layout\4.6_circle_layout.PNG"/>
          <p:cNvPicPr>
            <a:picLocks noChangeAspect="1" noChangeArrowheads="1"/>
          </p:cNvPicPr>
          <p:nvPr/>
        </p:nvPicPr>
        <p:blipFill>
          <a:blip r:embed="rId2" cstate="print"/>
          <a:srcRect/>
          <a:stretch>
            <a:fillRect/>
          </a:stretch>
        </p:blipFill>
        <p:spPr bwMode="auto">
          <a:xfrm>
            <a:off x="0" y="0"/>
            <a:ext cx="7212013" cy="5610225"/>
          </a:xfrm>
          <a:prstGeom prst="rect">
            <a:avLst/>
          </a:prstGeom>
          <a:noFill/>
        </p:spPr>
      </p:pic>
      <p:sp>
        <p:nvSpPr>
          <p:cNvPr id="8193" name="Rectangle 1"/>
          <p:cNvSpPr>
            <a:spLocks noChangeArrowheads="1"/>
          </p:cNvSpPr>
          <p:nvPr/>
        </p:nvSpPr>
        <p:spPr bwMode="auto">
          <a:xfrm>
            <a:off x="0" y="6400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Arial" pitchFamily="34" charset="0"/>
                <a:ea typeface="Calibri" pitchFamily="34" charset="0"/>
                <a:cs typeface="Times New Roman" pitchFamily="18" charset="0"/>
              </a:rPr>
              <a:t>Figure 4.6: Vertices for 8 friends arranged automatically using the Circle layout in NodeXL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Marc A. Smith\Documents\My Dropbox\_Blog - Connected Action\twitter-logo-small.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2057400" y="2895600"/>
            <a:ext cx="4804121" cy="1125537"/>
          </a:xfrm>
          <a:prstGeom prst="rect">
            <a:avLst/>
          </a:prstGeom>
          <a:noFill/>
        </p:spPr>
      </p:pic>
      <p:sp>
        <p:nvSpPr>
          <p:cNvPr id="7" name="Rectangle 6"/>
          <p:cNvSpPr/>
          <p:nvPr/>
        </p:nvSpPr>
        <p:spPr>
          <a:xfrm>
            <a:off x="228600" y="4114800"/>
            <a:ext cx="22860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8600" y="381000"/>
            <a:ext cx="22860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2" name="Picture 2" descr="C:\Users\Marc A. Smith\Documents\My Dropbox\_2010 - Book - Analyzing Social Media Networks\golder_headshot_asmn.jpg"/>
          <p:cNvPicPr>
            <a:picLocks noChangeAspect="1" noChangeArrowheads="1"/>
          </p:cNvPicPr>
          <p:nvPr/>
        </p:nvPicPr>
        <p:blipFill>
          <a:blip r:embed="rId3" cstate="print"/>
          <a:srcRect/>
          <a:stretch>
            <a:fillRect/>
          </a:stretch>
        </p:blipFill>
        <p:spPr bwMode="auto">
          <a:xfrm>
            <a:off x="76200" y="533400"/>
            <a:ext cx="2286000" cy="2286000"/>
          </a:xfrm>
          <a:prstGeom prst="rect">
            <a:avLst/>
          </a:prstGeom>
          <a:noFill/>
        </p:spPr>
      </p:pic>
      <p:sp>
        <p:nvSpPr>
          <p:cNvPr id="25603" name="Rectangle 3"/>
          <p:cNvSpPr>
            <a:spLocks noChangeArrowheads="1"/>
          </p:cNvSpPr>
          <p:nvPr/>
        </p:nvSpPr>
        <p:spPr bwMode="auto">
          <a:xfrm>
            <a:off x="2667000" y="1066800"/>
            <a:ext cx="6096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Calibri" pitchFamily="34" charset="0"/>
                <a:ea typeface="Times New Roman" pitchFamily="18" charset="0"/>
                <a:cs typeface="Arial" pitchFamily="34" charset="0"/>
              </a:rPr>
              <a:t>Scott Golder </a:t>
            </a:r>
            <a:r>
              <a:rPr kumimoji="0" lang="en-US" sz="1200" b="0" i="0" u="none" strike="noStrike" cap="none" normalizeH="0" baseline="0" dirty="0" smtClean="0">
                <a:ln>
                  <a:noFill/>
                </a:ln>
                <a:solidFill>
                  <a:schemeClr val="tx1"/>
                </a:solidFill>
                <a:effectLst/>
                <a:latin typeface="Calibri" pitchFamily="34" charset="0"/>
                <a:ea typeface="Times New Roman" pitchFamily="18" charset="0"/>
                <a:cs typeface="Arial" pitchFamily="34" charset="0"/>
              </a:rPr>
              <a:t>(</a:t>
            </a:r>
            <a:r>
              <a:rPr kumimoji="0" lang="en-US" sz="1200" b="1" i="0" u="none" strike="noStrike" cap="none" normalizeH="0" baseline="0" dirty="0" smtClean="0">
                <a:ln>
                  <a:noFill/>
                </a:ln>
                <a:solidFill>
                  <a:schemeClr val="tx1"/>
                </a:solidFill>
                <a:effectLst/>
                <a:latin typeface="Courier New" pitchFamily="49" charset="0"/>
                <a:ea typeface="Calibri" pitchFamily="34" charset="0"/>
                <a:cs typeface="Courier New" pitchFamily="49" charset="0"/>
              </a:rPr>
              <a:t>@redlog</a:t>
            </a:r>
            <a:r>
              <a:rPr kumimoji="0" lang="en-US" sz="1200" b="0" i="0" u="none" strike="noStrike" cap="none" normalizeH="0" baseline="0" dirty="0" smtClean="0">
                <a:ln>
                  <a:noFill/>
                </a:ln>
                <a:solidFill>
                  <a:schemeClr val="tx1"/>
                </a:solidFill>
                <a:effectLst/>
                <a:latin typeface="Calibri" pitchFamily="34" charset="0"/>
                <a:ea typeface="Times New Roman" pitchFamily="18" charset="0"/>
                <a:cs typeface="Arial" pitchFamily="34" charset="0"/>
              </a:rPr>
              <a:t>) is a graduate student in Sociology at Cornell University. He was previously a researcher at HP Labs, and holds an A.B. in Linguistics with Computer Science from Harvard University and an M.S. in Media Arts and Sciences from the MIT Media Laboratory. His research interests broadly include network and social identity effects online, which he has examined in a variety of environments including </a:t>
            </a:r>
            <a:r>
              <a:rPr kumimoji="0" lang="en-US" sz="1200" b="0" i="0" u="none" strike="noStrike" cap="none" normalizeH="0" baseline="0" dirty="0" err="1" smtClean="0">
                <a:ln>
                  <a:noFill/>
                </a:ln>
                <a:solidFill>
                  <a:schemeClr val="tx1"/>
                </a:solidFill>
                <a:effectLst/>
                <a:latin typeface="Calibri" pitchFamily="34" charset="0"/>
                <a:ea typeface="Times New Roman" pitchFamily="18" charset="0"/>
                <a:cs typeface="Arial" pitchFamily="34" charset="0"/>
              </a:rPr>
              <a:t>usenet</a:t>
            </a:r>
            <a:r>
              <a:rPr kumimoji="0" lang="en-US" sz="1200" b="0" i="0" u="none" strike="noStrike" cap="none" normalizeH="0" baseline="0" dirty="0" smtClean="0">
                <a:ln>
                  <a:noFill/>
                </a:ln>
                <a:solidFill>
                  <a:schemeClr val="tx1"/>
                </a:solidFill>
                <a:effectLst/>
                <a:latin typeface="Calibri" pitchFamily="34" charset="0"/>
                <a:ea typeface="Times New Roman" pitchFamily="18" charset="0"/>
                <a:cs typeface="Arial" pitchFamily="34" charset="0"/>
              </a:rPr>
              <a:t>, online poker, social bookmarking and social network services. His website is </a:t>
            </a:r>
            <a:r>
              <a:rPr kumimoji="0" lang="en-US" sz="1200" b="0" i="1" u="none" strike="noStrike" cap="none" normalizeH="0" baseline="0" dirty="0" smtClean="0">
                <a:ln>
                  <a:noFill/>
                </a:ln>
                <a:solidFill>
                  <a:schemeClr val="tx1"/>
                </a:solidFill>
                <a:effectLst/>
                <a:latin typeface="Calibri" pitchFamily="34" charset="0"/>
                <a:ea typeface="Times New Roman" pitchFamily="18" charset="0"/>
                <a:cs typeface="Arial" pitchFamily="34" charset="0"/>
              </a:rPr>
              <a:t>www.redlog.net</a:t>
            </a:r>
            <a:r>
              <a:rPr kumimoji="0" lang="en-US" sz="1200" b="0" i="0" u="none" strike="noStrike" cap="none" normalizeH="0" baseline="0" dirty="0" smtClean="0">
                <a:ln>
                  <a:noFill/>
                </a:ln>
                <a:solidFill>
                  <a:schemeClr val="tx1"/>
                </a:solidFill>
                <a:effectLst/>
                <a:latin typeface="Calibri" pitchFamily="34" charset="0"/>
                <a:ea typeface="Times New Roman" pitchFamily="18" charset="0"/>
                <a:cs typeface="Arial"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7890" name="Picture 2" descr="http://www.vlad43210.com/images/idphoto.jpg"/>
          <p:cNvPicPr>
            <a:picLocks noChangeAspect="1" noChangeArrowheads="1"/>
          </p:cNvPicPr>
          <p:nvPr/>
        </p:nvPicPr>
        <p:blipFill>
          <a:blip r:embed="rId4" cstate="print"/>
          <a:srcRect/>
          <a:stretch>
            <a:fillRect/>
          </a:stretch>
        </p:blipFill>
        <p:spPr bwMode="auto">
          <a:xfrm>
            <a:off x="76200" y="4290391"/>
            <a:ext cx="2286000" cy="2186609"/>
          </a:xfrm>
          <a:prstGeom prst="rect">
            <a:avLst/>
          </a:prstGeom>
          <a:noFill/>
        </p:spPr>
      </p:pic>
      <p:sp>
        <p:nvSpPr>
          <p:cNvPr id="37891" name="Rectangle 3"/>
          <p:cNvSpPr>
            <a:spLocks noChangeArrowheads="1"/>
          </p:cNvSpPr>
          <p:nvPr/>
        </p:nvSpPr>
        <p:spPr bwMode="auto">
          <a:xfrm>
            <a:off x="2590800" y="4842301"/>
            <a:ext cx="58674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rPr>
              <a:t>Vladimir Barash </a:t>
            </a:r>
            <a:r>
              <a:rPr kumimoji="0" lang="en-US" sz="1200" b="0"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rPr>
              <a:t>(</a:t>
            </a:r>
            <a:r>
              <a:rPr kumimoji="0" lang="en-US" sz="1200" b="0" i="0" u="none" strike="noStrike" cap="none" normalizeH="0" baseline="0" dirty="0" smtClean="0">
                <a:ln>
                  <a:noFill/>
                </a:ln>
                <a:solidFill>
                  <a:srgbClr val="000000"/>
                </a:solidFill>
                <a:effectLst/>
                <a:latin typeface="Arial" pitchFamily="34" charset="0"/>
                <a:ea typeface="Calibri" pitchFamily="34" charset="0"/>
                <a:cs typeface="Arial" pitchFamily="34" charset="0"/>
              </a:rPr>
              <a:t>@vlad43210</a:t>
            </a:r>
            <a:r>
              <a:rPr kumimoji="0" lang="en-US" sz="1200" b="0"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rPr>
              <a:t>) is a graduate student in Information Science at Cornell University. He holds a BA in Cognitive Science from Yale University. His research interests include social media, online communities and diffusion, and his thesis topic is on the structural properties of diffusion in social networks. His </a:t>
            </a:r>
            <a:r>
              <a:rPr kumimoji="0" lang="en-US" sz="1200" b="0" i="0" u="none" strike="noStrike" cap="none" normalizeH="0" baseline="0" dirty="0" err="1" smtClean="0">
                <a:ln>
                  <a:noFill/>
                </a:ln>
                <a:solidFill>
                  <a:srgbClr val="000000"/>
                </a:solidFill>
                <a:effectLst/>
                <a:latin typeface="Calibri" pitchFamily="34" charset="0"/>
                <a:ea typeface="Calibri" pitchFamily="34" charset="0"/>
                <a:cs typeface="Times New Roman" pitchFamily="18" charset="0"/>
              </a:rPr>
              <a:t>websited</a:t>
            </a:r>
            <a:r>
              <a:rPr kumimoji="0" lang="en-US" sz="1200" b="0" i="0" u="none" strike="noStrike" cap="none" normalizeH="0" baseline="0" dirty="0" smtClean="0">
                <a:ln>
                  <a:noFill/>
                </a:ln>
                <a:solidFill>
                  <a:srgbClr val="000000"/>
                </a:solidFill>
                <a:effectLst/>
                <a:latin typeface="Calibri" pitchFamily="34" charset="0"/>
                <a:ea typeface="Calibri" pitchFamily="34" charset="0"/>
                <a:cs typeface="Times New Roman" pitchFamily="18" charset="0"/>
              </a:rPr>
              <a:t> is </a:t>
            </a:r>
            <a:r>
              <a:rPr kumimoji="0" lang="en-US" sz="1200" b="0" i="0" u="none" strike="noStrike" cap="none" normalizeH="0" baseline="0" dirty="0" smtClean="0">
                <a:ln>
                  <a:noFill/>
                </a:ln>
                <a:solidFill>
                  <a:srgbClr val="0000CC"/>
                </a:solidFill>
                <a:effectLst/>
                <a:latin typeface="Calibri" pitchFamily="34" charset="0"/>
                <a:ea typeface="Calibri" pitchFamily="34" charset="0"/>
                <a:cs typeface="Times New Roman" pitchFamily="18" charset="0"/>
                <a:hlinkClick r:id="rId5"/>
              </a:rPr>
              <a:t>www.vlad43210.com</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7892" name="Picture 4"/>
          <p:cNvPicPr>
            <a:picLocks noChangeAspect="1" noChangeArrowheads="1"/>
          </p:cNvPicPr>
          <p:nvPr/>
        </p:nvPicPr>
        <p:blipFill>
          <a:blip r:embed="rId6" cstate="print"/>
          <a:srcRect/>
          <a:stretch>
            <a:fillRect/>
          </a:stretch>
        </p:blipFill>
        <p:spPr bwMode="auto">
          <a:xfrm>
            <a:off x="2590800" y="4267200"/>
            <a:ext cx="3513137" cy="563563"/>
          </a:xfrm>
          <a:prstGeom prst="rect">
            <a:avLst/>
          </a:prstGeom>
          <a:noFill/>
          <a:ln w="9525">
            <a:noFill/>
            <a:miter lim="800000"/>
            <a:headEnd/>
            <a:tailEnd/>
          </a:ln>
        </p:spPr>
      </p:pic>
      <p:pic>
        <p:nvPicPr>
          <p:cNvPr id="37893" name="Picture 5"/>
          <p:cNvPicPr>
            <a:picLocks noChangeAspect="1" noChangeArrowheads="1"/>
          </p:cNvPicPr>
          <p:nvPr/>
        </p:nvPicPr>
        <p:blipFill>
          <a:blip r:embed="rId6" cstate="print"/>
          <a:srcRect/>
          <a:stretch>
            <a:fillRect/>
          </a:stretch>
        </p:blipFill>
        <p:spPr bwMode="auto">
          <a:xfrm>
            <a:off x="2590800" y="457200"/>
            <a:ext cx="3513137" cy="563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C:\Users\Marc A. Smith\Documents\My Dropbox\_2010 - Book - Analyzing Social Media Networks\Figures\CH10 Twitter\FIGURE_FRIENDS_FOLLOWERS.png"/>
          <p:cNvPicPr>
            <a:picLocks noChangeAspect="1" noChangeArrowheads="1"/>
          </p:cNvPicPr>
          <p:nvPr/>
        </p:nvPicPr>
        <p:blipFill>
          <a:blip r:embed="rId2" cstate="print"/>
          <a:srcRect/>
          <a:stretch>
            <a:fillRect/>
          </a:stretch>
        </p:blipFill>
        <p:spPr bwMode="auto">
          <a:xfrm>
            <a:off x="0" y="0"/>
            <a:ext cx="4143375" cy="302895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C:\Users\Marc A. Smith\Documents\My Dropbox\_2010 - Book - Analyzing Social Media Networks\Figures\CH10 Twitter\betweennesseigenvectorbyconvoweight.jpg"/>
          <p:cNvPicPr>
            <a:picLocks noChangeAspect="1" noChangeArrowheads="1"/>
          </p:cNvPicPr>
          <p:nvPr/>
        </p:nvPicPr>
        <p:blipFill>
          <a:blip r:embed="rId2" cstate="print"/>
          <a:srcRect/>
          <a:stretch>
            <a:fillRect/>
          </a:stretch>
        </p:blipFill>
        <p:spPr bwMode="auto">
          <a:xfrm>
            <a:off x="349250" y="698500"/>
            <a:ext cx="7353300" cy="4419600"/>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0 - May - 9 - NodeXL - twitter various spas with edge weights.png"/>
          <p:cNvPicPr>
            <a:picLocks noChangeAspect="1"/>
          </p:cNvPicPr>
          <p:nvPr/>
        </p:nvPicPr>
        <p:blipFill>
          <a:blip r:embed="rId2" cstate="print"/>
          <a:stretch>
            <a:fillRect/>
          </a:stretch>
        </p:blipFill>
        <p:spPr>
          <a:xfrm>
            <a:off x="0" y="0"/>
            <a:ext cx="8582645" cy="68580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0 - May - 9 - NodeXL - twitter Iron Man 2.png"/>
          <p:cNvPicPr>
            <a:picLocks noChangeAspect="1"/>
          </p:cNvPicPr>
          <p:nvPr/>
        </p:nvPicPr>
        <p:blipFill>
          <a:blip r:embed="rId2" cstate="print"/>
          <a:stretch>
            <a:fillRect/>
          </a:stretch>
        </p:blipFill>
        <p:spPr>
          <a:xfrm>
            <a:off x="0" y="0"/>
            <a:ext cx="8582645" cy="68580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0 - May - 7 - NodeXL - twitter global warming.png"/>
          <p:cNvPicPr>
            <a:picLocks noChangeAspect="1"/>
          </p:cNvPicPr>
          <p:nvPr/>
        </p:nvPicPr>
        <p:blipFill>
          <a:blip r:embed="rId2" cstate="print"/>
          <a:stretch>
            <a:fillRect/>
          </a:stretch>
        </p:blipFill>
        <p:spPr>
          <a:xfrm>
            <a:off x="0" y="0"/>
            <a:ext cx="8582645" cy="68580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0 - May - 7 - NodeXL - twitter climate change.png"/>
          <p:cNvPicPr>
            <a:picLocks noChangeAspect="1"/>
          </p:cNvPicPr>
          <p:nvPr/>
        </p:nvPicPr>
        <p:blipFill>
          <a:blip r:embed="rId2" cstate="print"/>
          <a:stretch>
            <a:fillRect/>
          </a:stretch>
        </p:blipFill>
        <p:spPr>
          <a:xfrm>
            <a:off x="0" y="0"/>
            <a:ext cx="8582645" cy="6858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0 - April - 29 - NodeXL - twitter kodak.png"/>
          <p:cNvPicPr>
            <a:picLocks noChangeAspect="1"/>
          </p:cNvPicPr>
          <p:nvPr/>
        </p:nvPicPr>
        <p:blipFill>
          <a:blip r:embed="rId2" cstate="print"/>
          <a:stretch>
            <a:fillRect/>
          </a:stretch>
        </p:blipFill>
        <p:spPr>
          <a:xfrm>
            <a:off x="0" y="228600"/>
            <a:ext cx="9144000" cy="6159858"/>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2743200" y="2895600"/>
            <a:ext cx="3513059" cy="842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2743200" y="2895600"/>
            <a:ext cx="3513059" cy="842962"/>
          </a:xfrm>
          <a:prstGeom prst="rect">
            <a:avLst/>
          </a:prstGeom>
          <a:noFill/>
          <a:ln w="9525">
            <a:noFill/>
            <a:miter lim="800000"/>
            <a:headEnd/>
            <a:tailEnd/>
          </a:ln>
        </p:spPr>
      </p:pic>
      <p:sp>
        <p:nvSpPr>
          <p:cNvPr id="4" name="Rectangle 3"/>
          <p:cNvSpPr/>
          <p:nvPr/>
        </p:nvSpPr>
        <p:spPr>
          <a:xfrm>
            <a:off x="152400" y="914400"/>
            <a:ext cx="3048000" cy="304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8" name="Picture 2" descr="C:\Users\Marc A. Smith\Documents\My Dropbox\_2010 - Book - Analyzing Social Media Networks\Hogan_Headshot.png"/>
          <p:cNvPicPr>
            <a:picLocks noChangeAspect="1" noChangeArrowheads="1"/>
          </p:cNvPicPr>
          <p:nvPr/>
        </p:nvPicPr>
        <p:blipFill>
          <a:blip r:embed="rId3" cstate="print"/>
          <a:srcRect/>
          <a:stretch>
            <a:fillRect/>
          </a:stretch>
        </p:blipFill>
        <p:spPr bwMode="auto">
          <a:xfrm>
            <a:off x="76200" y="990600"/>
            <a:ext cx="3025775" cy="3025775"/>
          </a:xfrm>
          <a:prstGeom prst="rect">
            <a:avLst/>
          </a:prstGeom>
          <a:noFill/>
        </p:spPr>
      </p:pic>
      <p:pic>
        <p:nvPicPr>
          <p:cNvPr id="24579" name="Picture 3" descr="C:\Users\Marc A. Smith\Documents\My Dropbox\_Blog - Connected Action\logo_oii.gif"/>
          <p:cNvPicPr>
            <a:picLocks noChangeAspect="1" noChangeArrowheads="1"/>
          </p:cNvPicPr>
          <p:nvPr/>
        </p:nvPicPr>
        <p:blipFill>
          <a:blip r:embed="rId4" cstate="print"/>
          <a:srcRect/>
          <a:stretch>
            <a:fillRect/>
          </a:stretch>
        </p:blipFill>
        <p:spPr bwMode="auto">
          <a:xfrm>
            <a:off x="3200400" y="76200"/>
            <a:ext cx="2895600" cy="762000"/>
          </a:xfrm>
          <a:prstGeom prst="rect">
            <a:avLst/>
          </a:prstGeom>
          <a:noFill/>
        </p:spPr>
      </p:pic>
      <p:sp>
        <p:nvSpPr>
          <p:cNvPr id="6" name="Rectangle 5"/>
          <p:cNvSpPr/>
          <p:nvPr/>
        </p:nvSpPr>
        <p:spPr>
          <a:xfrm>
            <a:off x="3200400" y="864275"/>
            <a:ext cx="5791200" cy="2031325"/>
          </a:xfrm>
          <a:prstGeom prst="rect">
            <a:avLst/>
          </a:prstGeom>
        </p:spPr>
        <p:txBody>
          <a:bodyPr wrap="square">
            <a:spAutoFit/>
          </a:bodyPr>
          <a:lstStyle/>
          <a:p>
            <a:r>
              <a:rPr lang="en-US" dirty="0" smtClean="0"/>
              <a:t>Bernie Hogan is a Research Fellow at the Oxford Internet Institute at the University of Oxford. Bernie's work focuses on the process of networking, or maintaining connections with other people. His dissertation focused on the use of multiple media for networking while his current research on Facebook looks at the complexities of networking with multiple groups on a single site.</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C:\Users\Marc A. Smith\Documents\My Dropbox\_2010 - Book - Analyzing Social Media Networks\Figures\CH4 Layout\4.7_directed.PNG"/>
          <p:cNvPicPr>
            <a:picLocks noChangeAspect="1" noChangeArrowheads="1"/>
          </p:cNvPicPr>
          <p:nvPr/>
        </p:nvPicPr>
        <p:blipFill>
          <a:blip r:embed="rId2" cstate="print"/>
          <a:srcRect/>
          <a:stretch>
            <a:fillRect/>
          </a:stretch>
        </p:blipFill>
        <p:spPr bwMode="auto">
          <a:xfrm>
            <a:off x="0" y="0"/>
            <a:ext cx="7221538" cy="6516688"/>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Marc A. Smith\Documents\My Dropbox\_2010 - Book - Analyzing Social Media Networks\Figures\CH11 Facebook\MKP_11-09_layoutCulmination.png"/>
          <p:cNvPicPr>
            <a:picLocks noChangeAspect="1" noChangeArrowheads="1"/>
          </p:cNvPicPr>
          <p:nvPr/>
        </p:nvPicPr>
        <p:blipFill>
          <a:blip r:embed="rId2" cstate="print"/>
          <a:srcRect/>
          <a:stretch>
            <a:fillRect/>
          </a:stretch>
        </p:blipFill>
        <p:spPr bwMode="auto">
          <a:xfrm>
            <a:off x="0" y="0"/>
            <a:ext cx="7980363" cy="5657850"/>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Marc A. Smith\Documents\My Dropbox\_2010 - Book - Analyzing Social Media Networks\Figures\CH11 Facebook\MKP_11-04_WithWithoutEgo.png"/>
          <p:cNvPicPr>
            <a:picLocks noChangeAspect="1" noChangeArrowheads="1"/>
          </p:cNvPicPr>
          <p:nvPr/>
        </p:nvPicPr>
        <p:blipFill>
          <a:blip r:embed="rId2" cstate="print"/>
          <a:srcRect/>
          <a:stretch>
            <a:fillRect/>
          </a:stretch>
        </p:blipFill>
        <p:spPr bwMode="auto">
          <a:xfrm>
            <a:off x="0" y="0"/>
            <a:ext cx="8389938" cy="3894137"/>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Marc A. Smith\Documents\My Dropbox\_2010 - Book - Analyzing Social Media Networks\Figures\CH11 Facebook\MKP_11-02_StarEgoFOAF.png"/>
          <p:cNvPicPr>
            <a:picLocks noChangeAspect="1" noChangeArrowheads="1"/>
          </p:cNvPicPr>
          <p:nvPr/>
        </p:nvPicPr>
        <p:blipFill>
          <a:blip r:embed="rId2" cstate="print"/>
          <a:srcRect/>
          <a:stretch>
            <a:fillRect/>
          </a:stretch>
        </p:blipFill>
        <p:spPr bwMode="auto">
          <a:xfrm>
            <a:off x="0" y="0"/>
            <a:ext cx="8724901" cy="3124200"/>
          </a:xfrm>
          <a:prstGeom prst="rect">
            <a:avLst/>
          </a:prstGeom>
          <a:noFill/>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Marc A. Smith\Documents\My Dropbox\_Blog - Connected Action\2009 - November - VOSON Logo.png"/>
          <p:cNvPicPr>
            <a:picLocks noChangeAspect="1" noChangeArrowheads="1"/>
          </p:cNvPicPr>
          <p:nvPr/>
        </p:nvPicPr>
        <p:blipFill>
          <a:blip r:embed="rId2" cstate="print"/>
          <a:srcRect/>
          <a:stretch>
            <a:fillRect/>
          </a:stretch>
        </p:blipFill>
        <p:spPr bwMode="auto">
          <a:xfrm>
            <a:off x="2438400" y="2362200"/>
            <a:ext cx="4229099" cy="1905000"/>
          </a:xfrm>
          <a:prstGeom prst="rect">
            <a:avLst/>
          </a:prstGeo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Marc A. Smith\Documents\My Dropbox\_Blog - Connected Action\2009 - November - VOSON Logo.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2438400" y="2362200"/>
            <a:ext cx="4229099" cy="1905000"/>
          </a:xfrm>
          <a:prstGeom prst="rect">
            <a:avLst/>
          </a:prstGeom>
          <a:noFill/>
        </p:spPr>
      </p:pic>
      <p:sp>
        <p:nvSpPr>
          <p:cNvPr id="4" name="Rectangle 3"/>
          <p:cNvSpPr/>
          <p:nvPr/>
        </p:nvSpPr>
        <p:spPr>
          <a:xfrm>
            <a:off x="76200" y="457200"/>
            <a:ext cx="1828800" cy="2057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2" name="Picture 2" descr="C:\Users\Marc A. Smith\Documents\My Dropbox\_2010 - Book - Analyzing Social Media Networks\ackland_headshot_asmn.jpg"/>
          <p:cNvPicPr>
            <a:picLocks noChangeAspect="1" noChangeArrowheads="1"/>
          </p:cNvPicPr>
          <p:nvPr/>
        </p:nvPicPr>
        <p:blipFill>
          <a:blip r:embed="rId3" cstate="print"/>
          <a:srcRect/>
          <a:stretch>
            <a:fillRect/>
          </a:stretch>
        </p:blipFill>
        <p:spPr bwMode="auto">
          <a:xfrm>
            <a:off x="0" y="533400"/>
            <a:ext cx="1809750" cy="2047875"/>
          </a:xfrm>
          <a:prstGeom prst="rect">
            <a:avLst/>
          </a:prstGeom>
          <a:noFill/>
        </p:spPr>
      </p:pic>
      <p:sp>
        <p:nvSpPr>
          <p:cNvPr id="3" name="Rectangle 2"/>
          <p:cNvSpPr/>
          <p:nvPr/>
        </p:nvSpPr>
        <p:spPr>
          <a:xfrm>
            <a:off x="1828800" y="533400"/>
            <a:ext cx="6858000" cy="4801314"/>
          </a:xfrm>
          <a:prstGeom prst="rect">
            <a:avLst/>
          </a:prstGeom>
        </p:spPr>
        <p:txBody>
          <a:bodyPr wrap="square">
            <a:spAutoFit/>
          </a:bodyPr>
          <a:lstStyle/>
          <a:p>
            <a:r>
              <a:rPr lang="en-US" dirty="0"/>
              <a:t>Robert Ackland is a Fellow at the Australian National University.  He works on the development of new approaches (and associated software) for empirical social science research into online social and organizational networks, and has recently studied the networking behavior of political bloggers and environmental activists.  Robert has degrees in economics from the University of Melbourne, Yale University (where he was a Fulbright Scholar) and the ANU, where he completed his PhD in economics in 2001.  </a:t>
            </a:r>
            <a:r>
              <a:rPr lang="en-US" dirty="0" smtClean="0"/>
              <a:t/>
            </a:r>
            <a:br>
              <a:rPr lang="en-US" dirty="0" smtClean="0"/>
            </a:br>
            <a:endParaRPr lang="en-US" dirty="0" smtClean="0"/>
          </a:p>
          <a:p>
            <a:r>
              <a:rPr lang="en-US" dirty="0" smtClean="0"/>
              <a:t>In </a:t>
            </a:r>
            <a:r>
              <a:rPr lang="en-US" dirty="0"/>
              <a:t>2005 he established the Virtual Observatory for the Study of Online Networks (</a:t>
            </a:r>
            <a:r>
              <a:rPr lang="en-US" u="sng" dirty="0">
                <a:hlinkClick r:id="rId4"/>
              </a:rPr>
              <a:t>http://voson.anu.edu.au</a:t>
            </a:r>
            <a:r>
              <a:rPr lang="en-US" dirty="0"/>
              <a:t>) project and in 2007, he was awarded a UK National Centre for e-Social Science Visiting Fellowship and an Oxford University James Martin Visiting Fellowship (at the Oxford Internet Institute).  Robert coordinates the ANU's Master of Social Research </a:t>
            </a:r>
            <a:r>
              <a:rPr lang="en-US" dirty="0" err="1"/>
              <a:t>programme</a:t>
            </a:r>
            <a:r>
              <a:rPr lang="en-US" dirty="0"/>
              <a:t> and teaches courses on the social science of the Internet and online research methods.  He is currently writing a related book (to be published by SAGE).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Marc A. Smith\Documents\My Dropbox\_2010 - Book - Analyzing Social Media Networks\Figures\CH12 WWW\Fig12_12_Add_Seeds_SNA.png"/>
          <p:cNvPicPr>
            <a:picLocks noChangeAspect="1" noChangeArrowheads="1"/>
          </p:cNvPicPr>
          <p:nvPr/>
        </p:nvPicPr>
        <p:blipFill>
          <a:blip r:embed="rId2" cstate="print"/>
          <a:srcRect/>
          <a:stretch>
            <a:fillRect/>
          </a:stretch>
        </p:blipFill>
        <p:spPr bwMode="auto">
          <a:xfrm>
            <a:off x="0" y="0"/>
            <a:ext cx="6550026" cy="5172075"/>
          </a:xfrm>
          <a:prstGeom prst="rect">
            <a:avLst/>
          </a:prstGeom>
          <a:noFill/>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Marc A. Smith\Documents\My Dropbox\_2010 - Book - Analyzing Social Media Networks\Figures\CH12 WWW\Fig12_9_VOSON_2Degree.png"/>
          <p:cNvPicPr>
            <a:picLocks noChangeAspect="1" noChangeArrowheads="1"/>
          </p:cNvPicPr>
          <p:nvPr/>
        </p:nvPicPr>
        <p:blipFill>
          <a:blip r:embed="rId2" cstate="print"/>
          <a:srcRect/>
          <a:stretch>
            <a:fillRect/>
          </a:stretch>
        </p:blipFill>
        <p:spPr bwMode="auto">
          <a:xfrm>
            <a:off x="0" y="0"/>
            <a:ext cx="5199062" cy="5233988"/>
          </a:xfrm>
          <a:prstGeom prst="rect">
            <a:avLst/>
          </a:prstGeo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Marc A. Smith\Documents\My Dropbox\_2010 - Book - Analyzing Social Media Networks\Figures\CH12 WWW\Fig12_13_SNA_Complete.png"/>
          <p:cNvPicPr>
            <a:picLocks noChangeAspect="1" noChangeArrowheads="1"/>
          </p:cNvPicPr>
          <p:nvPr/>
        </p:nvPicPr>
        <p:blipFill>
          <a:blip r:embed="rId2" cstate="print"/>
          <a:srcRect/>
          <a:stretch>
            <a:fillRect/>
          </a:stretch>
        </p:blipFill>
        <p:spPr bwMode="auto">
          <a:xfrm>
            <a:off x="0" y="0"/>
            <a:ext cx="5362576" cy="5410200"/>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Marc A. Smith\Documents\My Dropbox\_2010 - Book - Analyzing Social Media Networks\Figures\CH12 WWW\Fig12_14_SNA_Complete_Filtered.png"/>
          <p:cNvPicPr>
            <a:picLocks noChangeAspect="1" noChangeArrowheads="1"/>
          </p:cNvPicPr>
          <p:nvPr/>
        </p:nvPicPr>
        <p:blipFill>
          <a:blip r:embed="rId2" cstate="print"/>
          <a:srcRect/>
          <a:stretch>
            <a:fillRect/>
          </a:stretch>
        </p:blipFill>
        <p:spPr bwMode="auto">
          <a:xfrm>
            <a:off x="0" y="0"/>
            <a:ext cx="5619750" cy="5419725"/>
          </a:xfrm>
          <a:prstGeom prst="rect">
            <a:avLst/>
          </a:prstGeo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Marc A. Smith\Documents\My Dropbox\_Blog - Connected Action\flickr-yahoo-logo.png.v2.png"/>
          <p:cNvPicPr>
            <a:picLocks noChangeAspect="1" noChangeArrowheads="1"/>
          </p:cNvPicPr>
          <p:nvPr/>
        </p:nvPicPr>
        <p:blipFill>
          <a:blip r:embed="rId2" cstate="print"/>
          <a:srcRect/>
          <a:stretch>
            <a:fillRect/>
          </a:stretch>
        </p:blipFill>
        <p:spPr bwMode="auto">
          <a:xfrm>
            <a:off x="2486028" y="2954338"/>
            <a:ext cx="4219572" cy="703262"/>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1767</TotalTime>
  <Words>3465</Words>
  <Application>Microsoft Office PowerPoint</Application>
  <PresentationFormat>On-screen Show (4:3)</PresentationFormat>
  <Paragraphs>97</Paragraphs>
  <Slides>123</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123</vt:i4>
      </vt:variant>
    </vt:vector>
  </HeadingPairs>
  <TitlesOfParts>
    <vt:vector size="125" baseType="lpstr">
      <vt:lpstr>Office Theme</vt:lpstr>
      <vt:lpstr>Presentation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Marc A. Smith</dc:creator>
  <cp:lastModifiedBy>Marc A. Smith</cp:lastModifiedBy>
  <cp:revision>64</cp:revision>
  <dcterms:created xsi:type="dcterms:W3CDTF">2010-04-26T16:37:47Z</dcterms:created>
  <dcterms:modified xsi:type="dcterms:W3CDTF">2010-05-13T22:41:47Z</dcterms:modified>
</cp:coreProperties>
</file>